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28" r:id="rId2"/>
    <p:sldId id="331" r:id="rId3"/>
    <p:sldId id="261" r:id="rId4"/>
    <p:sldId id="262" r:id="rId5"/>
    <p:sldId id="316" r:id="rId6"/>
    <p:sldId id="289" r:id="rId7"/>
    <p:sldId id="298" r:id="rId8"/>
    <p:sldId id="324" r:id="rId9"/>
    <p:sldId id="287" r:id="rId10"/>
    <p:sldId id="285" r:id="rId11"/>
    <p:sldId id="330" r:id="rId12"/>
    <p:sldId id="274" r:id="rId13"/>
    <p:sldId id="315" r:id="rId14"/>
    <p:sldId id="277" r:id="rId15"/>
    <p:sldId id="314" r:id="rId16"/>
    <p:sldId id="273" r:id="rId17"/>
    <p:sldId id="307" r:id="rId18"/>
    <p:sldId id="300" r:id="rId19"/>
    <p:sldId id="305" r:id="rId20"/>
    <p:sldId id="301" r:id="rId21"/>
    <p:sldId id="306" r:id="rId22"/>
    <p:sldId id="284" r:id="rId23"/>
    <p:sldId id="309" r:id="rId24"/>
    <p:sldId id="310" r:id="rId25"/>
    <p:sldId id="325" r:id="rId26"/>
    <p:sldId id="326" r:id="rId27"/>
    <p:sldId id="279" r:id="rId28"/>
    <p:sldId id="302" r:id="rId29"/>
    <p:sldId id="318" r:id="rId30"/>
    <p:sldId id="329" r:id="rId31"/>
    <p:sldId id="292" r:id="rId32"/>
    <p:sldId id="296" r:id="rId33"/>
    <p:sldId id="265" r:id="rId3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maculada Perea Fernández" initials="IPF" lastIdx="1" clrIdx="0">
    <p:extLst>
      <p:ext uri="{19B8F6BF-5375-455C-9EA6-DF929625EA0E}">
        <p15:presenceInfo xmlns:p15="http://schemas.microsoft.com/office/powerpoint/2012/main" userId="S-1-5-21-1485405084-1546518020-4108744313-512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9DA6"/>
    <a:srgbClr val="2CB6D2"/>
    <a:srgbClr val="F4AC84"/>
    <a:srgbClr val="B97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3" autoAdjust="0"/>
    <p:restoredTop sz="63196" autoAdjust="0"/>
  </p:normalViewPr>
  <p:slideViewPr>
    <p:cSldViewPr snapToGrid="0">
      <p:cViewPr varScale="1">
        <p:scale>
          <a:sx n="47" d="100"/>
          <a:sy n="47" d="100"/>
        </p:scale>
        <p:origin x="1524"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7212B-118B-4058-9B78-0BF04C0223EB}" type="datetimeFigureOut">
              <a:rPr lang="en-GB" smtClean="0"/>
              <a:t>18/03/2018</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62F7D-BBA6-4D10-862A-C27B4C709058}" type="slidenum">
              <a:rPr lang="en-GB" smtClean="0"/>
              <a:t>‹Nº›</a:t>
            </a:fld>
            <a:endParaRPr lang="en-GB"/>
          </a:p>
        </p:txBody>
      </p:sp>
    </p:spTree>
    <p:extLst>
      <p:ext uri="{BB962C8B-B14F-4D97-AF65-F5344CB8AC3E}">
        <p14:creationId xmlns:p14="http://schemas.microsoft.com/office/powerpoint/2010/main" val="3210559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Buenas</a:t>
            </a:r>
            <a:r>
              <a:rPr lang="es-ES" baseline="0" dirty="0" smtClean="0"/>
              <a:t> tardes, mi trabajo fin de master consiste en un asistente conversacional que sirve como interfaz en lenguaje natural para un frigorífico inteligente.</a:t>
            </a: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a:t>
            </a:fld>
            <a:endParaRPr lang="en-GB"/>
          </a:p>
        </p:txBody>
      </p:sp>
    </p:spTree>
    <p:extLst>
      <p:ext uri="{BB962C8B-B14F-4D97-AF65-F5344CB8AC3E}">
        <p14:creationId xmlns:p14="http://schemas.microsoft.com/office/powerpoint/2010/main" val="4063422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10</a:t>
            </a:fld>
            <a:endParaRPr lang="en-GB"/>
          </a:p>
        </p:txBody>
      </p:sp>
    </p:spTree>
    <p:extLst>
      <p:ext uri="{BB962C8B-B14F-4D97-AF65-F5344CB8AC3E}">
        <p14:creationId xmlns:p14="http://schemas.microsoft.com/office/powerpoint/2010/main" val="384174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16</a:t>
            </a:fld>
            <a:endParaRPr lang="en-GB"/>
          </a:p>
        </p:txBody>
      </p:sp>
    </p:spTree>
    <p:extLst>
      <p:ext uri="{BB962C8B-B14F-4D97-AF65-F5344CB8AC3E}">
        <p14:creationId xmlns:p14="http://schemas.microsoft.com/office/powerpoint/2010/main" val="464113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24</a:t>
            </a:fld>
            <a:endParaRPr lang="en-GB"/>
          </a:p>
        </p:txBody>
      </p:sp>
    </p:spTree>
    <p:extLst>
      <p:ext uri="{BB962C8B-B14F-4D97-AF65-F5344CB8AC3E}">
        <p14:creationId xmlns:p14="http://schemas.microsoft.com/office/powerpoint/2010/main" val="1638881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28</a:t>
            </a:fld>
            <a:endParaRPr lang="en-GB"/>
          </a:p>
        </p:txBody>
      </p:sp>
    </p:spTree>
    <p:extLst>
      <p:ext uri="{BB962C8B-B14F-4D97-AF65-F5344CB8AC3E}">
        <p14:creationId xmlns:p14="http://schemas.microsoft.com/office/powerpoint/2010/main" val="1064608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29</a:t>
            </a:fld>
            <a:endParaRPr lang="en-GB"/>
          </a:p>
        </p:txBody>
      </p:sp>
    </p:spTree>
    <p:extLst>
      <p:ext uri="{BB962C8B-B14F-4D97-AF65-F5344CB8AC3E}">
        <p14:creationId xmlns:p14="http://schemas.microsoft.com/office/powerpoint/2010/main" val="2764347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30</a:t>
            </a:fld>
            <a:endParaRPr lang="en-GB"/>
          </a:p>
        </p:txBody>
      </p:sp>
    </p:spTree>
    <p:extLst>
      <p:ext uri="{BB962C8B-B14F-4D97-AF65-F5344CB8AC3E}">
        <p14:creationId xmlns:p14="http://schemas.microsoft.com/office/powerpoint/2010/main" val="127735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Esto es todo,</a:t>
            </a:r>
            <a:r>
              <a:rPr lang="es-ES" baseline="0" dirty="0" smtClean="0"/>
              <a:t> por la limitación del tiempo sólo he podido dar una pincelada, pero tenéis más detalle en la memoria del proyecto.</a:t>
            </a:r>
          </a:p>
          <a:p>
            <a:r>
              <a:rPr lang="es-ES" baseline="0" dirty="0" smtClean="0"/>
              <a:t>Os dejo también la </a:t>
            </a:r>
            <a:r>
              <a:rPr lang="es-ES" baseline="0" dirty="0" err="1" smtClean="0"/>
              <a:t>url</a:t>
            </a:r>
            <a:r>
              <a:rPr lang="es-ES" baseline="0" dirty="0" smtClean="0"/>
              <a:t> de </a:t>
            </a:r>
            <a:r>
              <a:rPr lang="es-ES" baseline="0" dirty="0" err="1" smtClean="0"/>
              <a:t>Github</a:t>
            </a:r>
            <a:r>
              <a:rPr lang="es-ES" baseline="0" dirty="0" smtClean="0"/>
              <a:t> donde podéis encontrar el código y otros recursos adicionales.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smtClean="0"/>
              <a:t>Podemos empezar con el turno de preguntas.</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33</a:t>
            </a:fld>
            <a:endParaRPr lang="en-GB"/>
          </a:p>
        </p:txBody>
      </p:sp>
    </p:spTree>
    <p:extLst>
      <p:ext uri="{BB962C8B-B14F-4D97-AF65-F5344CB8AC3E}">
        <p14:creationId xmlns:p14="http://schemas.microsoft.com/office/powerpoint/2010/main" val="4008883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es el índice que seguiremos durante la presentación</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a:t>
            </a:fld>
            <a:endParaRPr lang="en-GB"/>
          </a:p>
        </p:txBody>
      </p:sp>
    </p:spTree>
    <p:extLst>
      <p:ext uri="{BB962C8B-B14F-4D97-AF65-F5344CB8AC3E}">
        <p14:creationId xmlns:p14="http://schemas.microsoft.com/office/powerpoint/2010/main" val="1479143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BR" sz="1200" b="0" i="0" kern="1200" baseline="0" dirty="0" smtClean="0">
                <a:solidFill>
                  <a:schemeClr val="tx1"/>
                </a:solidFill>
                <a:effectLst/>
                <a:latin typeface="+mn-lt"/>
                <a:ea typeface="+mn-ea"/>
                <a:cs typeface="+mn-cs"/>
              </a:rPr>
              <a:t>H</a:t>
            </a:r>
            <a:r>
              <a:rPr lang="pt-BR" sz="1200" b="0" i="0" kern="1200" dirty="0" smtClean="0">
                <a:solidFill>
                  <a:schemeClr val="tx1"/>
                </a:solidFill>
                <a:effectLst/>
                <a:latin typeface="+mn-lt"/>
                <a:ea typeface="+mn-ea"/>
                <a:cs typeface="+mn-cs"/>
              </a:rPr>
              <a:t>asta </a:t>
            </a:r>
            <a:r>
              <a:rPr lang="pt-BR" sz="1200" b="0" i="0" kern="1200" dirty="0" err="1" smtClean="0">
                <a:solidFill>
                  <a:schemeClr val="tx1"/>
                </a:solidFill>
                <a:effectLst/>
                <a:latin typeface="+mn-lt"/>
                <a:ea typeface="+mn-ea"/>
                <a:cs typeface="+mn-cs"/>
              </a:rPr>
              <a:t>hace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poco</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lo</a:t>
            </a:r>
            <a:r>
              <a:rPr lang="pt-BR" sz="1200" b="0" i="0" kern="1200" dirty="0" smtClean="0">
                <a:solidFill>
                  <a:schemeClr val="tx1"/>
                </a:solidFill>
                <a:effectLst/>
                <a:latin typeface="+mn-lt"/>
                <a:ea typeface="+mn-ea"/>
                <a:cs typeface="+mn-cs"/>
              </a:rPr>
              <a:t> más </a:t>
            </a:r>
            <a:r>
              <a:rPr lang="pt-BR" sz="1200" b="0" i="0" kern="1200" dirty="0" err="1" smtClean="0">
                <a:solidFill>
                  <a:schemeClr val="tx1"/>
                </a:solidFill>
                <a:effectLst/>
                <a:latin typeface="+mn-lt"/>
                <a:ea typeface="+mn-ea"/>
                <a:cs typeface="+mn-cs"/>
              </a:rPr>
              <a:t>novedoso</a:t>
            </a:r>
            <a:r>
              <a:rPr lang="pt-BR" sz="1200" b="0" i="0" kern="120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que </a:t>
            </a:r>
            <a:r>
              <a:rPr lang="pt-BR" sz="1200" b="0" i="0" kern="1200" baseline="0" dirty="0" err="1" smtClean="0">
                <a:solidFill>
                  <a:schemeClr val="tx1"/>
                </a:solidFill>
                <a:effectLst/>
                <a:latin typeface="+mn-lt"/>
                <a:ea typeface="+mn-ea"/>
                <a:cs typeface="+mn-cs"/>
              </a:rPr>
              <a:t>podía</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hacer</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nuestro</a:t>
            </a:r>
            <a:r>
              <a:rPr lang="pt-BR" sz="1200" b="0" i="0" kern="1200" baseline="0" dirty="0" smtClean="0">
                <a:solidFill>
                  <a:schemeClr val="tx1"/>
                </a:solidFill>
                <a:effectLst/>
                <a:latin typeface="+mn-lt"/>
                <a:ea typeface="+mn-ea"/>
                <a:cs typeface="+mn-cs"/>
              </a:rPr>
              <a:t> frigorífico por </a:t>
            </a:r>
            <a:r>
              <a:rPr lang="pt-BR" sz="1200" b="0" i="0" kern="1200" baseline="0" dirty="0" err="1" smtClean="0">
                <a:solidFill>
                  <a:schemeClr val="tx1"/>
                </a:solidFill>
                <a:effectLst/>
                <a:latin typeface="+mn-lt"/>
                <a:ea typeface="+mn-ea"/>
                <a:cs typeface="+mn-cs"/>
              </a:rPr>
              <a:t>nosotros</a:t>
            </a:r>
            <a:r>
              <a:rPr lang="pt-BR" sz="1200" b="0" i="0" kern="1200" baseline="0" dirty="0" smtClean="0">
                <a:solidFill>
                  <a:schemeClr val="tx1"/>
                </a:solidFill>
                <a:effectLst/>
                <a:latin typeface="+mn-lt"/>
                <a:ea typeface="+mn-ea"/>
                <a:cs typeface="+mn-cs"/>
              </a:rPr>
              <a:t> era dispensar </a:t>
            </a:r>
            <a:r>
              <a:rPr lang="pt-BR" sz="1200" b="0" i="0" kern="1200" baseline="0" dirty="0" err="1" smtClean="0">
                <a:solidFill>
                  <a:schemeClr val="tx1"/>
                </a:solidFill>
                <a:effectLst/>
                <a:latin typeface="+mn-lt"/>
                <a:ea typeface="+mn-ea"/>
                <a:cs typeface="+mn-cs"/>
              </a:rPr>
              <a:t>hielo</a:t>
            </a:r>
            <a:r>
              <a:rPr lang="pt-BR" sz="1200" b="0" i="0" kern="1200" baseline="0" dirty="0" smtClean="0">
                <a:solidFill>
                  <a:schemeClr val="tx1"/>
                </a:solidFill>
                <a:effectLst/>
                <a:latin typeface="+mn-lt"/>
                <a:ea typeface="+mn-ea"/>
                <a:cs typeface="+mn-cs"/>
              </a:rPr>
              <a:t> y agua </a:t>
            </a:r>
            <a:r>
              <a:rPr lang="pt-BR" sz="1200" b="0" i="0" kern="1200" baseline="0" dirty="0" err="1" smtClean="0">
                <a:solidFill>
                  <a:schemeClr val="tx1"/>
                </a:solidFill>
                <a:effectLst/>
                <a:latin typeface="+mn-lt"/>
                <a:ea typeface="+mn-ea"/>
                <a:cs typeface="+mn-cs"/>
              </a:rPr>
              <a:t>fría</a:t>
            </a:r>
            <a:r>
              <a:rPr lang="pt-BR" sz="1200" b="0" i="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Es</a:t>
            </a:r>
            <a:r>
              <a:rPr lang="pt-BR" sz="1200" b="0" i="0" kern="1200" baseline="0" dirty="0" smtClean="0">
                <a:solidFill>
                  <a:schemeClr val="tx1"/>
                </a:solidFill>
                <a:effectLst/>
                <a:latin typeface="+mn-lt"/>
                <a:ea typeface="+mn-ea"/>
                <a:cs typeface="+mn-cs"/>
              </a:rPr>
              <a:t> por </a:t>
            </a:r>
            <a:r>
              <a:rPr lang="pt-BR" sz="1200" b="0" i="0" kern="1200" baseline="0" dirty="0" err="1" smtClean="0">
                <a:solidFill>
                  <a:schemeClr val="tx1"/>
                </a:solidFill>
                <a:effectLst/>
                <a:latin typeface="+mn-lt"/>
                <a:ea typeface="+mn-ea"/>
                <a:cs typeface="+mn-cs"/>
              </a:rPr>
              <a:t>ello</a:t>
            </a:r>
            <a:r>
              <a:rPr lang="pt-BR" sz="1200" b="0" i="0" kern="1200" baseline="0" dirty="0" smtClean="0">
                <a:solidFill>
                  <a:schemeClr val="tx1"/>
                </a:solidFill>
                <a:effectLst/>
                <a:latin typeface="+mn-lt"/>
                <a:ea typeface="+mn-ea"/>
                <a:cs typeface="+mn-cs"/>
              </a:rPr>
              <a:t> que s</a:t>
            </a:r>
            <a:r>
              <a:rPr lang="pt-BR" sz="1200" b="0" i="0" kern="1200" dirty="0" smtClean="0">
                <a:solidFill>
                  <a:schemeClr val="tx1"/>
                </a:solidFill>
                <a:effectLst/>
                <a:latin typeface="+mn-lt"/>
                <a:ea typeface="+mn-ea"/>
                <a:cs typeface="+mn-cs"/>
              </a:rPr>
              <a:t>i pensamos </a:t>
            </a:r>
            <a:r>
              <a:rPr lang="pt-BR" sz="1200" b="0" i="0" kern="1200" dirty="0" err="1" smtClean="0">
                <a:solidFill>
                  <a:schemeClr val="tx1"/>
                </a:solidFill>
                <a:effectLst/>
                <a:latin typeface="+mn-lt"/>
                <a:ea typeface="+mn-ea"/>
                <a:cs typeface="+mn-cs"/>
              </a:rPr>
              <a:t>en</a:t>
            </a:r>
            <a:r>
              <a:rPr lang="pt-BR" sz="1200" b="0" i="0" kern="1200" baseline="0" dirty="0" smtClean="0">
                <a:solidFill>
                  <a:schemeClr val="tx1"/>
                </a:solidFill>
                <a:effectLst/>
                <a:latin typeface="+mn-lt"/>
                <a:ea typeface="+mn-ea"/>
                <a:cs typeface="+mn-cs"/>
              </a:rPr>
              <a:t> los </a:t>
            </a:r>
            <a:r>
              <a:rPr lang="pt-BR" sz="1200" b="0" i="0" kern="1200" baseline="0" dirty="0" err="1" smtClean="0">
                <a:solidFill>
                  <a:schemeClr val="tx1"/>
                </a:solidFill>
                <a:effectLst/>
                <a:latin typeface="+mn-lt"/>
                <a:ea typeface="+mn-ea"/>
                <a:cs typeface="+mn-cs"/>
              </a:rPr>
              <a:t>electrodoméstricos</a:t>
            </a:r>
            <a:r>
              <a:rPr lang="pt-BR" sz="1200" b="0" i="0" kern="1200" baseline="0" dirty="0" smtClean="0">
                <a:solidFill>
                  <a:schemeClr val="tx1"/>
                </a:solidFill>
                <a:effectLst/>
                <a:latin typeface="+mn-lt"/>
                <a:ea typeface="+mn-ea"/>
                <a:cs typeface="+mn-cs"/>
              </a:rPr>
              <a:t> de </a:t>
            </a:r>
            <a:r>
              <a:rPr lang="pt-BR" sz="1200" b="0" i="0" kern="1200" baseline="0" dirty="0" err="1" smtClean="0">
                <a:solidFill>
                  <a:schemeClr val="tx1"/>
                </a:solidFill>
                <a:effectLst/>
                <a:latin typeface="+mn-lt"/>
                <a:ea typeface="+mn-ea"/>
                <a:cs typeface="+mn-cs"/>
              </a:rPr>
              <a:t>nuestro</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hogar</a:t>
            </a:r>
            <a:r>
              <a:rPr lang="pt-BR" sz="1200" b="0" i="0" kern="1200" baseline="0" dirty="0" smtClean="0">
                <a:solidFill>
                  <a:schemeClr val="tx1"/>
                </a:solidFill>
                <a:effectLst/>
                <a:latin typeface="+mn-lt"/>
                <a:ea typeface="+mn-ea"/>
                <a:cs typeface="+mn-cs"/>
              </a:rPr>
              <a:t>, los frigoríficos no </a:t>
            </a:r>
            <a:r>
              <a:rPr lang="pt-BR" sz="1200" b="0" i="0" kern="1200" baseline="0" dirty="0" err="1" smtClean="0">
                <a:solidFill>
                  <a:schemeClr val="tx1"/>
                </a:solidFill>
                <a:effectLst/>
                <a:latin typeface="+mn-lt"/>
                <a:ea typeface="+mn-ea"/>
                <a:cs typeface="+mn-cs"/>
              </a:rPr>
              <a:t>son</a:t>
            </a:r>
            <a:r>
              <a:rPr lang="pt-BR" sz="1200" b="0" i="0" kern="1200" baseline="0" dirty="0" smtClean="0">
                <a:solidFill>
                  <a:schemeClr val="tx1"/>
                </a:solidFill>
                <a:effectLst/>
                <a:latin typeface="+mn-lt"/>
                <a:ea typeface="+mn-ea"/>
                <a:cs typeface="+mn-cs"/>
              </a:rPr>
              <a:t> los más </a:t>
            </a:r>
            <a:r>
              <a:rPr lang="pt-BR" sz="1200" b="0" i="0" kern="1200" baseline="0" dirty="0" err="1" smtClean="0">
                <a:solidFill>
                  <a:schemeClr val="tx1"/>
                </a:solidFill>
                <a:effectLst/>
                <a:latin typeface="+mn-lt"/>
                <a:ea typeface="+mn-ea"/>
                <a:cs typeface="+mn-cs"/>
              </a:rPr>
              <a:t>llamativos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tecnológicamente</a:t>
            </a:r>
            <a:r>
              <a:rPr lang="pt-BR" sz="1200" b="0" i="0" kern="1200" baseline="0" dirty="0" smtClean="0">
                <a:solidFill>
                  <a:schemeClr val="tx1"/>
                </a:solidFill>
                <a:effectLst/>
                <a:latin typeface="+mn-lt"/>
                <a:ea typeface="+mn-ea"/>
                <a:cs typeface="+mn-cs"/>
              </a:rPr>
              <a:t>, pero </a:t>
            </a:r>
            <a:r>
              <a:rPr lang="pt-BR" sz="1200" b="0" i="0" kern="1200" baseline="0" dirty="0" err="1" smtClean="0">
                <a:solidFill>
                  <a:schemeClr val="tx1"/>
                </a:solidFill>
                <a:effectLst/>
                <a:latin typeface="+mn-lt"/>
                <a:ea typeface="+mn-ea"/>
                <a:cs typeface="+mn-cs"/>
              </a:rPr>
              <a:t>esto</a:t>
            </a:r>
            <a:r>
              <a:rPr lang="pt-BR" sz="1200" b="0" i="0" kern="1200" baseline="0" dirty="0" smtClean="0">
                <a:solidFill>
                  <a:schemeClr val="tx1"/>
                </a:solidFill>
                <a:effectLst/>
                <a:latin typeface="+mn-lt"/>
                <a:ea typeface="+mn-ea"/>
                <a:cs typeface="+mn-cs"/>
              </a:rPr>
              <a:t> está cambiando.</a:t>
            </a:r>
          </a:p>
          <a:p>
            <a:r>
              <a:rPr lang="es-ES" sz="1200" b="0" i="0" kern="1200" dirty="0" smtClean="0">
                <a:solidFill>
                  <a:schemeClr val="tx1"/>
                </a:solidFill>
                <a:effectLst/>
                <a:latin typeface="+mn-lt"/>
                <a:ea typeface="+mn-ea"/>
                <a:cs typeface="+mn-cs"/>
              </a:rPr>
              <a:t>Si</a:t>
            </a:r>
            <a:r>
              <a:rPr lang="es-ES" sz="1200" b="0" i="0" kern="1200" baseline="0" dirty="0" smtClean="0">
                <a:solidFill>
                  <a:schemeClr val="tx1"/>
                </a:solidFill>
                <a:effectLst/>
                <a:latin typeface="+mn-lt"/>
                <a:ea typeface="+mn-ea"/>
                <a:cs typeface="+mn-cs"/>
              </a:rPr>
              <a:t> </a:t>
            </a:r>
            <a:r>
              <a:rPr lang="es-ES" sz="1200" b="0" i="0" kern="1200" baseline="0" dirty="0" smtClean="0">
                <a:solidFill>
                  <a:schemeClr val="tx1"/>
                </a:solidFill>
                <a:effectLst/>
                <a:latin typeface="+mn-lt"/>
                <a:ea typeface="+mn-ea"/>
                <a:cs typeface="+mn-cs"/>
              </a:rPr>
              <a:t>echamos un vistazo a las últimas innovaciones de S</a:t>
            </a:r>
            <a:r>
              <a:rPr lang="es-ES" sz="1200" b="0" i="0" kern="1200" dirty="0" smtClean="0">
                <a:solidFill>
                  <a:schemeClr val="tx1"/>
                </a:solidFill>
                <a:effectLst/>
                <a:latin typeface="+mn-lt"/>
                <a:ea typeface="+mn-ea"/>
                <a:cs typeface="+mn-cs"/>
              </a:rPr>
              <a:t>amsung, LG o </a:t>
            </a:r>
            <a:r>
              <a:rPr lang="es-ES" sz="1200" b="0" i="0" kern="1200" dirty="0" smtClean="0">
                <a:solidFill>
                  <a:schemeClr val="tx1"/>
                </a:solidFill>
                <a:effectLst/>
                <a:latin typeface="+mn-lt"/>
                <a:ea typeface="+mn-ea"/>
                <a:cs typeface="+mn-cs"/>
              </a:rPr>
              <a:t>Whirlpool</a:t>
            </a:r>
            <a:r>
              <a:rPr lang="es-ES" sz="1200" b="0" i="0" kern="1200" baseline="0" dirty="0" smtClean="0">
                <a:solidFill>
                  <a:schemeClr val="tx1"/>
                </a:solidFill>
                <a:effectLst/>
                <a:latin typeface="+mn-lt"/>
                <a:ea typeface="+mn-ea"/>
                <a:cs typeface="+mn-cs"/>
              </a:rPr>
              <a:t> o </a:t>
            </a:r>
            <a:r>
              <a:rPr lang="es-ES" sz="1200" b="0" i="0" kern="1200" baseline="0" dirty="0" err="1" smtClean="0">
                <a:solidFill>
                  <a:schemeClr val="tx1"/>
                </a:solidFill>
                <a:effectLst/>
                <a:latin typeface="+mn-lt"/>
                <a:ea typeface="+mn-ea"/>
                <a:cs typeface="+mn-cs"/>
              </a:rPr>
              <a:t>Liebherr</a:t>
            </a:r>
            <a:r>
              <a:rPr lang="es-ES" sz="1200" b="0" i="0" kern="1200" dirty="0" smtClean="0">
                <a:solidFill>
                  <a:schemeClr val="tx1"/>
                </a:solidFill>
                <a:effectLst/>
                <a:latin typeface="+mn-lt"/>
                <a:ea typeface="+mn-ea"/>
                <a:cs typeface="+mn-cs"/>
              </a:rPr>
              <a:t> </a:t>
            </a:r>
            <a:r>
              <a:rPr lang="es-ES" sz="1200" b="0" i="0" kern="1200" dirty="0" smtClean="0">
                <a:solidFill>
                  <a:schemeClr val="tx1"/>
                </a:solidFill>
                <a:effectLst/>
                <a:latin typeface="+mn-lt"/>
                <a:ea typeface="+mn-ea"/>
                <a:cs typeface="+mn-cs"/>
              </a:rPr>
              <a:t>la</a:t>
            </a:r>
            <a:r>
              <a:rPr lang="es-ES" sz="1200" b="0" i="0" kern="1200" baseline="0" dirty="0" smtClean="0">
                <a:solidFill>
                  <a:schemeClr val="tx1"/>
                </a:solidFill>
                <a:effectLst/>
                <a:latin typeface="+mn-lt"/>
                <a:ea typeface="+mn-ea"/>
                <a:cs typeface="+mn-cs"/>
              </a:rPr>
              <a:t> tendencia es diferente, las grandes marcas están apostando por la creación de frigoríficos inteligentes, integrando en sus diseños la inteligencia artificial.</a:t>
            </a:r>
          </a:p>
          <a:p>
            <a:r>
              <a:rPr lang="es-ES" sz="1200" b="0" i="0" kern="1200" baseline="0" dirty="0" smtClean="0">
                <a:solidFill>
                  <a:schemeClr val="tx1"/>
                </a:solidFill>
                <a:effectLst/>
                <a:latin typeface="+mn-lt"/>
                <a:ea typeface="+mn-ea"/>
                <a:cs typeface="+mn-cs"/>
              </a:rPr>
              <a:t>Frigoríficos que incorporan </a:t>
            </a:r>
            <a:r>
              <a:rPr lang="pt-BR" sz="1200" b="0" i="0" kern="1200" dirty="0" err="1" smtClean="0">
                <a:solidFill>
                  <a:schemeClr val="tx1"/>
                </a:solidFill>
                <a:effectLst/>
                <a:latin typeface="+mn-lt"/>
                <a:ea typeface="+mn-ea"/>
                <a:cs typeface="+mn-cs"/>
              </a:rPr>
              <a:t>cámaras</a:t>
            </a:r>
            <a:r>
              <a:rPr lang="pt-BR" sz="1200" b="0"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y </a:t>
            </a:r>
            <a:r>
              <a:rPr lang="pt-BR" sz="1200" b="0" i="0" kern="1200" dirty="0" smtClean="0">
                <a:solidFill>
                  <a:schemeClr val="tx1"/>
                </a:solidFill>
                <a:effectLst/>
                <a:latin typeface="+mn-lt"/>
                <a:ea typeface="+mn-ea"/>
                <a:cs typeface="+mn-cs"/>
              </a:rPr>
              <a:t>sensores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pantallas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táctiles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altavoces</a:t>
            </a:r>
            <a:r>
              <a:rPr lang="pt-BR" sz="1200" b="0" i="0" kern="1200" baseline="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se </a:t>
            </a:r>
            <a:r>
              <a:rPr lang="pt-BR" sz="1200" b="0" i="0" kern="1200" baseline="0" dirty="0" err="1" smtClean="0">
                <a:solidFill>
                  <a:schemeClr val="tx1"/>
                </a:solidFill>
                <a:effectLst/>
                <a:latin typeface="+mn-lt"/>
                <a:ea typeface="+mn-ea"/>
                <a:cs typeface="+mn-cs"/>
              </a:rPr>
              <a:t>conectan</a:t>
            </a:r>
            <a:r>
              <a:rPr lang="pt-BR" sz="1200" b="0" i="0" kern="1200" baseline="0" dirty="0" smtClean="0">
                <a:solidFill>
                  <a:schemeClr val="tx1"/>
                </a:solidFill>
                <a:effectLst/>
                <a:latin typeface="+mn-lt"/>
                <a:ea typeface="+mn-ea"/>
                <a:cs typeface="+mn-cs"/>
              </a:rPr>
              <a:t> a internet... </a:t>
            </a:r>
            <a:r>
              <a:rPr lang="pt-BR" sz="1200" b="0" i="0" kern="1200" baseline="0" dirty="0" err="1" smtClean="0">
                <a:solidFill>
                  <a:schemeClr val="tx1"/>
                </a:solidFill>
                <a:effectLst/>
                <a:latin typeface="+mn-lt"/>
                <a:ea typeface="+mn-ea"/>
                <a:cs typeface="+mn-cs"/>
              </a:rPr>
              <a:t>Añaden</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nuevas</a:t>
            </a:r>
            <a:r>
              <a:rPr lang="pt-BR" sz="1200" b="0" i="0" kern="1200" baseline="0" dirty="0" smtClean="0">
                <a:solidFill>
                  <a:schemeClr val="tx1"/>
                </a:solidFill>
                <a:effectLst/>
                <a:latin typeface="+mn-lt"/>
                <a:ea typeface="+mn-ea"/>
                <a:cs typeface="+mn-cs"/>
              </a:rPr>
              <a:t> funcionalidades como </a:t>
            </a:r>
            <a:r>
              <a:rPr lang="pt-BR" sz="1200" b="0" i="0" kern="1200" baseline="0" dirty="0" err="1" smtClean="0">
                <a:solidFill>
                  <a:schemeClr val="tx1"/>
                </a:solidFill>
                <a:effectLst/>
                <a:latin typeface="+mn-lt"/>
                <a:ea typeface="+mn-ea"/>
                <a:cs typeface="+mn-cs"/>
              </a:rPr>
              <a:t>el</a:t>
            </a:r>
            <a:r>
              <a:rPr lang="pt-BR" sz="1200" b="0" i="0" kern="1200" baseline="0" dirty="0" smtClean="0">
                <a:solidFill>
                  <a:schemeClr val="tx1"/>
                </a:solidFill>
                <a:effectLst/>
                <a:latin typeface="+mn-lt"/>
                <a:ea typeface="+mn-ea"/>
                <a:cs typeface="+mn-cs"/>
              </a:rPr>
              <a:t> ajuste </a:t>
            </a:r>
            <a:r>
              <a:rPr lang="pt-BR" sz="1200" b="0" i="0" kern="1200" baseline="0" dirty="0" smtClean="0">
                <a:solidFill>
                  <a:schemeClr val="tx1"/>
                </a:solidFill>
                <a:effectLst/>
                <a:latin typeface="+mn-lt"/>
                <a:ea typeface="+mn-ea"/>
                <a:cs typeface="+mn-cs"/>
              </a:rPr>
              <a:t>temperatura </a:t>
            </a:r>
            <a:r>
              <a:rPr lang="pt-BR" sz="1200" b="0" i="0" kern="1200" baseline="0" dirty="0" smtClean="0">
                <a:solidFill>
                  <a:schemeClr val="tx1"/>
                </a:solidFill>
                <a:effectLst/>
                <a:latin typeface="+mn-lt"/>
                <a:ea typeface="+mn-ea"/>
                <a:cs typeface="+mn-cs"/>
              </a:rPr>
              <a:t>em remoto, </a:t>
            </a:r>
            <a:r>
              <a:rPr lang="pt-BR" sz="1200" b="0" i="0" kern="1200" baseline="0" dirty="0" err="1" smtClean="0">
                <a:solidFill>
                  <a:schemeClr val="tx1"/>
                </a:solidFill>
                <a:effectLst/>
                <a:latin typeface="+mn-lt"/>
                <a:ea typeface="+mn-ea"/>
                <a:cs typeface="+mn-cs"/>
              </a:rPr>
              <a:t>configuración</a:t>
            </a:r>
            <a:r>
              <a:rPr lang="pt-BR" sz="1200" b="0" i="0" kern="1200" baseline="0" dirty="0" smtClean="0">
                <a:solidFill>
                  <a:schemeClr val="tx1"/>
                </a:solidFill>
                <a:effectLst/>
                <a:latin typeface="+mn-lt"/>
                <a:ea typeface="+mn-ea"/>
                <a:cs typeface="+mn-cs"/>
              </a:rPr>
              <a:t> de alertas, </a:t>
            </a:r>
            <a:r>
              <a:rPr lang="pt-BR" sz="1200" b="0" i="0" kern="1200" baseline="0" dirty="0" err="1" smtClean="0">
                <a:solidFill>
                  <a:schemeClr val="tx1"/>
                </a:solidFill>
                <a:effectLst/>
                <a:latin typeface="+mn-lt"/>
                <a:ea typeface="+mn-ea"/>
                <a:cs typeface="+mn-cs"/>
              </a:rPr>
              <a:t>sincronización</a:t>
            </a:r>
            <a:r>
              <a:rPr lang="pt-BR" sz="1200" b="0" i="0" kern="1200" baseline="0" dirty="0" smtClean="0">
                <a:solidFill>
                  <a:schemeClr val="tx1"/>
                </a:solidFill>
                <a:effectLst/>
                <a:latin typeface="+mn-lt"/>
                <a:ea typeface="+mn-ea"/>
                <a:cs typeface="+mn-cs"/>
              </a:rPr>
              <a:t> de </a:t>
            </a:r>
            <a:r>
              <a:rPr lang="pt-BR" sz="1200" b="0" i="0" kern="1200" baseline="0" dirty="0" err="1" smtClean="0">
                <a:solidFill>
                  <a:schemeClr val="tx1"/>
                </a:solidFill>
                <a:effectLst/>
                <a:latin typeface="+mn-lt"/>
                <a:ea typeface="+mn-ea"/>
                <a:cs typeface="+mn-cs"/>
              </a:rPr>
              <a:t>calendario</a:t>
            </a:r>
            <a:r>
              <a:rPr lang="pt-BR" sz="1200" b="0" i="0" kern="1200" baseline="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etiquetado de alimentos, comandos de voz, y </a:t>
            </a:r>
            <a:r>
              <a:rPr lang="pt-BR" sz="1200" b="0" i="0" kern="1200" baseline="0" dirty="0" err="1" smtClean="0">
                <a:solidFill>
                  <a:schemeClr val="tx1"/>
                </a:solidFill>
                <a:effectLst/>
                <a:latin typeface="+mn-lt"/>
                <a:ea typeface="+mn-ea"/>
                <a:cs typeface="+mn-cs"/>
              </a:rPr>
              <a:t>mucho</a:t>
            </a:r>
            <a:r>
              <a:rPr lang="pt-BR" sz="1200" b="0" i="0" kern="1200" baseline="0" dirty="0" smtClean="0">
                <a:solidFill>
                  <a:schemeClr val="tx1"/>
                </a:solidFill>
                <a:effectLst/>
                <a:latin typeface="+mn-lt"/>
                <a:ea typeface="+mn-ea"/>
                <a:cs typeface="+mn-cs"/>
              </a:rPr>
              <a:t> más.</a:t>
            </a:r>
            <a:endParaRPr lang="es-ES" sz="1200" b="0" i="0" kern="1200" dirty="0" smtClean="0">
              <a:solidFill>
                <a:schemeClr val="tx1"/>
              </a:solidFill>
              <a:effectLst/>
              <a:latin typeface="+mn-lt"/>
              <a:ea typeface="+mn-ea"/>
              <a:cs typeface="+mn-cs"/>
            </a:endParaRPr>
          </a:p>
          <a:p>
            <a:endParaRPr lang="es-ES" sz="1200" b="0" i="0" kern="1200" dirty="0" smtClean="0">
              <a:solidFill>
                <a:schemeClr val="tx1"/>
              </a:solidFill>
              <a:effectLst/>
              <a:latin typeface="+mn-lt"/>
              <a:ea typeface="+mn-ea"/>
              <a:cs typeface="+mn-cs"/>
            </a:endParaRPr>
          </a:p>
          <a:p>
            <a:r>
              <a:rPr lang="es-ES" sz="1200" b="0" i="0" kern="1200" dirty="0" smtClean="0">
                <a:solidFill>
                  <a:schemeClr val="tx1"/>
                </a:solidFill>
                <a:effectLst/>
                <a:latin typeface="+mn-lt"/>
                <a:ea typeface="+mn-ea"/>
                <a:cs typeface="+mn-cs"/>
              </a:rPr>
              <a:t>Samsung,</a:t>
            </a:r>
            <a:r>
              <a:rPr lang="es-ES" sz="1200" b="0" i="0" kern="1200" baseline="0" dirty="0" smtClean="0">
                <a:solidFill>
                  <a:schemeClr val="tx1"/>
                </a:solidFill>
                <a:effectLst/>
                <a:latin typeface="+mn-lt"/>
                <a:ea typeface="+mn-ea"/>
                <a:cs typeface="+mn-cs"/>
              </a:rPr>
              <a:t> por ejemplo, e</a:t>
            </a:r>
            <a:r>
              <a:rPr lang="es-ES" sz="1200" b="0" i="0" kern="1200" dirty="0" smtClean="0">
                <a:solidFill>
                  <a:schemeClr val="tx1"/>
                </a:solidFill>
                <a:effectLst/>
                <a:latin typeface="+mn-lt"/>
                <a:ea typeface="+mn-ea"/>
                <a:cs typeface="+mn-cs"/>
              </a:rPr>
              <a:t>stá trabajando con </a:t>
            </a:r>
            <a:r>
              <a:rPr lang="es-ES" sz="1200" b="0" i="0" kern="1200" dirty="0" err="1" smtClean="0">
                <a:solidFill>
                  <a:schemeClr val="tx1"/>
                </a:solidFill>
                <a:effectLst/>
                <a:latin typeface="+mn-lt"/>
                <a:ea typeface="+mn-ea"/>
                <a:cs typeface="+mn-cs"/>
              </a:rPr>
              <a:t>Spotify</a:t>
            </a: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LiDL</a:t>
            </a:r>
            <a:r>
              <a:rPr lang="es-ES" sz="1200" b="0" i="0" kern="1200" dirty="0" smtClean="0">
                <a:solidFill>
                  <a:schemeClr val="tx1"/>
                </a:solidFill>
                <a:effectLst/>
                <a:latin typeface="+mn-lt"/>
                <a:ea typeface="+mn-ea"/>
                <a:cs typeface="+mn-cs"/>
              </a:rPr>
              <a:t> y otras empresas para crear aplicaciones y funciones diferentes para sus neveras.</a:t>
            </a:r>
          </a:p>
          <a:p>
            <a:endParaRPr lang="es-ES" sz="1200" b="0" i="0" kern="1200" baseline="0" dirty="0" smtClean="0">
              <a:solidFill>
                <a:schemeClr val="tx1"/>
              </a:solidFill>
              <a:effectLst/>
              <a:latin typeface="+mn-lt"/>
              <a:ea typeface="+mn-ea"/>
              <a:cs typeface="+mn-cs"/>
            </a:endParaRPr>
          </a:p>
          <a:p>
            <a:r>
              <a:rPr lang="es-ES" sz="1200" b="0" i="0" kern="1200" baseline="0" dirty="0" smtClean="0">
                <a:solidFill>
                  <a:schemeClr val="tx1"/>
                </a:solidFill>
                <a:effectLst/>
                <a:latin typeface="+mn-lt"/>
                <a:ea typeface="+mn-ea"/>
                <a:cs typeface="+mn-cs"/>
              </a:rPr>
              <a:t>Microsoft y </a:t>
            </a:r>
            <a:r>
              <a:rPr lang="es-ES" sz="1200" b="0" i="0" kern="1200" baseline="0" dirty="0" err="1" smtClean="0">
                <a:solidFill>
                  <a:schemeClr val="tx1"/>
                </a:solidFill>
                <a:effectLst/>
                <a:latin typeface="+mn-lt"/>
                <a:ea typeface="+mn-ea"/>
                <a:cs typeface="+mn-cs"/>
              </a:rPr>
              <a:t>Liebherr</a:t>
            </a:r>
            <a:r>
              <a:rPr lang="es-ES" sz="1200" b="0" i="0" kern="1200" baseline="0" dirty="0" smtClean="0">
                <a:solidFill>
                  <a:schemeClr val="tx1"/>
                </a:solidFill>
                <a:effectLst/>
                <a:latin typeface="+mn-lt"/>
                <a:ea typeface="+mn-ea"/>
                <a:cs typeface="+mn-cs"/>
              </a:rPr>
              <a:t> también se han unido para crear “</a:t>
            </a:r>
            <a:r>
              <a:rPr lang="es-ES" sz="1200" b="0" i="0" kern="1200" baseline="0" dirty="0" err="1" smtClean="0">
                <a:solidFill>
                  <a:schemeClr val="tx1"/>
                </a:solidFill>
                <a:effectLst/>
                <a:latin typeface="+mn-lt"/>
                <a:ea typeface="+mn-ea"/>
                <a:cs typeface="+mn-cs"/>
              </a:rPr>
              <a:t>SmartdeviceBox</a:t>
            </a:r>
            <a:r>
              <a:rPr lang="es-ES" sz="1200" b="0" i="0" kern="1200" baseline="0" dirty="0" smtClean="0">
                <a:solidFill>
                  <a:schemeClr val="tx1"/>
                </a:solidFill>
                <a:effectLst/>
                <a:latin typeface="+mn-lt"/>
                <a:ea typeface="+mn-ea"/>
                <a:cs typeface="+mn-cs"/>
              </a:rPr>
              <a:t>”, frigorífico que usa tecnología de reconocimiento de imágenes para detectar cuándo queda poca cantidad de algo, y enviar una alerta.</a:t>
            </a:r>
          </a:p>
          <a:p>
            <a:endParaRPr lang="es-ES" sz="1200" b="0" i="0" kern="1200" baseline="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a:t>
            </a:fld>
            <a:endParaRPr lang="en-GB"/>
          </a:p>
        </p:txBody>
      </p:sp>
    </p:spTree>
    <p:extLst>
      <p:ext uri="{BB962C8B-B14F-4D97-AF65-F5344CB8AC3E}">
        <p14:creationId xmlns:p14="http://schemas.microsoft.com/office/powerpoint/2010/main" val="1918767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baseline="0" dirty="0" smtClean="0">
                <a:solidFill>
                  <a:schemeClr val="tx1"/>
                </a:solidFill>
                <a:effectLst/>
                <a:latin typeface="+mn-lt"/>
                <a:ea typeface="+mn-ea"/>
                <a:cs typeface="+mn-cs"/>
              </a:rPr>
              <a:t>Pero… ¿y si además pudiéramos hablar con nuestro frigorífico? Esta es la propuesta de este </a:t>
            </a:r>
            <a:r>
              <a:rPr lang="es-ES" sz="1200" b="0" i="0" kern="1200" baseline="0" dirty="0" smtClean="0">
                <a:solidFill>
                  <a:schemeClr val="tx1"/>
                </a:solidFill>
                <a:effectLst/>
                <a:latin typeface="+mn-lt"/>
                <a:ea typeface="+mn-ea"/>
                <a:cs typeface="+mn-cs"/>
              </a:rPr>
              <a:t>trabajo, implementar un </a:t>
            </a:r>
            <a:r>
              <a:rPr lang="es-ES" sz="1200" b="0" i="0" kern="1200" baseline="0" dirty="0" err="1" smtClean="0">
                <a:solidFill>
                  <a:schemeClr val="tx1"/>
                </a:solidFill>
                <a:effectLst/>
                <a:latin typeface="+mn-lt"/>
                <a:ea typeface="+mn-ea"/>
                <a:cs typeface="+mn-cs"/>
              </a:rPr>
              <a:t>chatbot</a:t>
            </a:r>
            <a:r>
              <a:rPr lang="es-ES" sz="1200" b="0" i="0" kern="1200" baseline="0" dirty="0" smtClean="0">
                <a:solidFill>
                  <a:schemeClr val="tx1"/>
                </a:solidFill>
                <a:effectLst/>
                <a:latin typeface="+mn-lt"/>
                <a:ea typeface="+mn-ea"/>
                <a:cs typeface="+mn-cs"/>
              </a:rPr>
              <a:t> para nuestro frigorífico.</a:t>
            </a:r>
            <a:endParaRPr lang="es-ES" sz="1200" b="0" i="0" kern="1200" baseline="0" dirty="0" smtClean="0">
              <a:solidFill>
                <a:schemeClr val="tx1"/>
              </a:solidFill>
              <a:effectLst/>
              <a:latin typeface="+mn-lt"/>
              <a:ea typeface="+mn-ea"/>
              <a:cs typeface="+mn-cs"/>
            </a:endParaRPr>
          </a:p>
          <a:p>
            <a:r>
              <a:rPr lang="es-ES" baseline="0" dirty="0" smtClean="0"/>
              <a:t>Los </a:t>
            </a:r>
            <a:r>
              <a:rPr lang="es-ES" baseline="0" dirty="0" err="1" smtClean="0"/>
              <a:t>chatbots</a:t>
            </a:r>
            <a:r>
              <a:rPr lang="es-ES" baseline="0" dirty="0" smtClean="0"/>
              <a:t> son programas informáticos que simulan una conversación con una persona y que </a:t>
            </a:r>
            <a:r>
              <a:rPr lang="es-ES" baseline="0" dirty="0" smtClean="0"/>
              <a:t>son capaces de </a:t>
            </a:r>
            <a:r>
              <a:rPr lang="es-ES" baseline="0" dirty="0" smtClean="0"/>
              <a:t>ofrecer respuesta y solucionar problemas que plantee el </a:t>
            </a:r>
            <a:r>
              <a:rPr lang="es-ES" baseline="0" dirty="0" smtClean="0"/>
              <a:t>usuario.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4</a:t>
            </a:fld>
            <a:endParaRPr lang="en-GB"/>
          </a:p>
        </p:txBody>
      </p:sp>
    </p:spTree>
    <p:extLst>
      <p:ext uri="{BB962C8B-B14F-4D97-AF65-F5344CB8AC3E}">
        <p14:creationId xmlns:p14="http://schemas.microsoft.com/office/powerpoint/2010/main" val="276336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Os presento a </a:t>
            </a:r>
            <a:r>
              <a:rPr lang="es-ES" dirty="0" err="1" smtClean="0"/>
              <a:t>yumyumBot</a:t>
            </a:r>
            <a:r>
              <a:rPr lang="es-ES" dirty="0" smtClean="0"/>
              <a:t>, así es como hemos bautizado a nuestro </a:t>
            </a:r>
            <a:r>
              <a:rPr lang="es-ES" dirty="0" err="1" smtClean="0"/>
              <a:t>chatbot</a:t>
            </a:r>
            <a:r>
              <a:rPr lang="es-ES" dirty="0" smtClean="0"/>
              <a:t>.</a:t>
            </a:r>
          </a:p>
          <a:p>
            <a:r>
              <a:rPr lang="es-ES" dirty="0" smtClean="0"/>
              <a:t>¿Qué</a:t>
            </a:r>
            <a:r>
              <a:rPr lang="es-ES" baseline="0" dirty="0" smtClean="0"/>
              <a:t> puede hacer por nosotros </a:t>
            </a:r>
            <a:r>
              <a:rPr lang="es-ES" baseline="0" dirty="0" err="1" smtClean="0"/>
              <a:t>yumyumBot</a:t>
            </a:r>
            <a:r>
              <a:rPr lang="es-ES" baseline="0" dirty="0" smtClean="0"/>
              <a:t>?</a:t>
            </a:r>
          </a:p>
          <a:p>
            <a:pPr marL="228600" indent="-228600">
              <a:buAutoNum type="arabicParenR"/>
            </a:pPr>
            <a:r>
              <a:rPr lang="es-ES" dirty="0" smtClean="0"/>
              <a:t>Puede propor</a:t>
            </a:r>
            <a:r>
              <a:rPr lang="es-ES" baseline="0" dirty="0" smtClean="0"/>
              <a:t>cionar información sobre el contenido de nuestro frigorífico (cantidad de un determinado producto, productos que van a caducar o que ya han caducado). Supongamos que estamos en el supermercado y no sabemos si tenemos leche, podemos enviar un mensaje de texto a nuestro frigorífico para que lo compruebe por nosotros.</a:t>
            </a:r>
          </a:p>
          <a:p>
            <a:pPr marL="228600" indent="-228600">
              <a:buAutoNum type="arabicParenR"/>
            </a:pPr>
            <a:r>
              <a:rPr lang="es-ES" baseline="0" dirty="0" smtClean="0"/>
              <a:t>Sugiere platos y recetas dando prioridad a utilizar los productos de nuestro frigorífico que antes vayan a caducar</a:t>
            </a:r>
          </a:p>
          <a:p>
            <a:pPr marL="228600" indent="-228600">
              <a:buAutoNum type="arabicParenR"/>
            </a:pPr>
            <a:r>
              <a:rPr lang="es-ES" baseline="0" dirty="0" smtClean="0"/>
              <a:t>Reconoce imágenes y es capaz de identificar a partir de una imagen de qué plato se trata para así proporcionar su lista de ingredientes y método de cocinado.</a:t>
            </a:r>
          </a:p>
          <a:p>
            <a:pPr marL="228600" indent="-228600">
              <a:buAutoNum type="arabicParenR"/>
            </a:pPr>
            <a:r>
              <a:rPr lang="es-ES" baseline="0" dirty="0" smtClean="0"/>
              <a:t>Sugiere platos a partir de las preferencias del usuario en cuanto a tipo de cocina (mexicana, vegana, baja en calorías, etc. o a partir de los ingredientes que le sugiera el usuario. Por ejemplo, si le pido que me apetece comida mexicana me ofrecerá varias opciones para que elija la que más me guste. Si no doy ninguna preferencia me sugiere varias opciones dando prioridad a los ingredientes más próximos a caducar y con las recetas más populares socialmente.</a:t>
            </a:r>
          </a:p>
          <a:p>
            <a:pPr marL="228600" indent="-228600">
              <a:buAutoNum type="arabicParenR"/>
            </a:pPr>
            <a:r>
              <a:rPr lang="es-ES" baseline="0" dirty="0" smtClean="0"/>
              <a:t>Tiene en cuenta además las intolerancias alimenticias del usuario y adapta sus sugerencias a estas alergias o restricciones</a:t>
            </a:r>
          </a:p>
          <a:p>
            <a:pPr marL="228600" indent="-228600">
              <a:buAutoNum type="arabicParenR"/>
            </a:pPr>
            <a:r>
              <a:rPr lang="es-ES" baseline="0" dirty="0" smtClean="0"/>
              <a:t>También proporciona la receta a partir del nombre de un plato, por ejemplo, si le pides la receta de la </a:t>
            </a:r>
            <a:r>
              <a:rPr lang="es-ES" baseline="0" dirty="0" err="1" smtClean="0"/>
              <a:t>vichyssoise</a:t>
            </a:r>
            <a:r>
              <a:rPr lang="es-ES" baseline="0" dirty="0" smtClean="0"/>
              <a:t> responderá con una lista de ingredientes y con el método de cocinado.</a:t>
            </a:r>
          </a:p>
          <a:p>
            <a:pPr marL="228600" indent="-228600">
              <a:buAutoNum type="arabicParenR"/>
            </a:pP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5</a:t>
            </a:fld>
            <a:endParaRPr lang="en-GB"/>
          </a:p>
        </p:txBody>
      </p:sp>
    </p:spTree>
    <p:extLst>
      <p:ext uri="{BB962C8B-B14F-4D97-AF65-F5344CB8AC3E}">
        <p14:creationId xmlns:p14="http://schemas.microsoft.com/office/powerpoint/2010/main" val="1859565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¿Cuál</a:t>
            </a:r>
            <a:r>
              <a:rPr lang="es-ES" baseline="0" dirty="0" smtClean="0"/>
              <a:t> ha sido el procedimiento para construir nuestro </a:t>
            </a:r>
            <a:r>
              <a:rPr lang="es-ES" baseline="0" dirty="0" err="1" smtClean="0"/>
              <a:t>chatbot</a:t>
            </a:r>
            <a:r>
              <a:rPr lang="es-ES" baseline="0" dirty="0" smtClean="0"/>
              <a:t>?</a:t>
            </a:r>
          </a:p>
          <a:p>
            <a:r>
              <a:rPr lang="es-ES" baseline="0" dirty="0" smtClean="0"/>
              <a:t>Vamos a dar un repaso por la metodología de trabajo que se ha seguido en este trabajo, pero antes vamos a introducir algunos conceptos esenciales sobre </a:t>
            </a:r>
            <a:r>
              <a:rPr lang="es-ES" baseline="0" dirty="0" err="1" smtClean="0"/>
              <a:t>chatbots</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6</a:t>
            </a:fld>
            <a:endParaRPr lang="en-GB"/>
          </a:p>
        </p:txBody>
      </p:sp>
    </p:spTree>
    <p:extLst>
      <p:ext uri="{BB962C8B-B14F-4D97-AF65-F5344CB8AC3E}">
        <p14:creationId xmlns:p14="http://schemas.microsoft.com/office/powerpoint/2010/main" val="908458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Hay 4 conceptos</a:t>
            </a:r>
            <a:r>
              <a:rPr lang="es-ES" baseline="0" dirty="0" smtClean="0"/>
              <a:t> esenciales a la hora de construir </a:t>
            </a:r>
            <a:r>
              <a:rPr lang="es-ES" baseline="0" dirty="0" err="1" smtClean="0"/>
              <a:t>chatbots</a:t>
            </a:r>
            <a:r>
              <a:rPr lang="es-ES" baseline="0" dirty="0" smtClean="0"/>
              <a:t>: </a:t>
            </a:r>
          </a:p>
          <a:p>
            <a:pPr marL="171450" indent="-171450">
              <a:buFontTx/>
              <a:buChar char="-"/>
            </a:pPr>
            <a:r>
              <a:rPr lang="es-ES" u="sng" baseline="0" dirty="0" smtClean="0"/>
              <a:t>Intención</a:t>
            </a:r>
            <a:r>
              <a:rPr lang="es-ES" baseline="0" dirty="0" smtClean="0"/>
              <a:t>: objetivo que persigue el usuario al dirigirse al </a:t>
            </a:r>
            <a:r>
              <a:rPr lang="es-ES" baseline="0" dirty="0" err="1" smtClean="0"/>
              <a:t>chatbot</a:t>
            </a:r>
            <a:r>
              <a:rPr lang="es-ES" baseline="0" dirty="0" smtClean="0"/>
              <a:t>.</a:t>
            </a:r>
          </a:p>
          <a:p>
            <a:pPr marL="171450" indent="-171450">
              <a:buFontTx/>
              <a:buChar char="-"/>
            </a:pPr>
            <a:r>
              <a:rPr lang="es-ES" u="sng" baseline="0" dirty="0" smtClean="0"/>
              <a:t>Locución</a:t>
            </a:r>
            <a:r>
              <a:rPr lang="es-ES" baseline="0" dirty="0" smtClean="0"/>
              <a:t>: forma en la que el usuario se expresa para transmitir la intención.</a:t>
            </a:r>
          </a:p>
          <a:p>
            <a:pPr marL="171450" indent="-171450">
              <a:buFontTx/>
              <a:buChar char="-"/>
            </a:pPr>
            <a:r>
              <a:rPr lang="es-ES" u="sng" baseline="0" dirty="0" smtClean="0"/>
              <a:t>Entidad o slot</a:t>
            </a:r>
            <a:r>
              <a:rPr lang="es-ES" baseline="0" dirty="0" smtClean="0"/>
              <a:t>: información necesaria para llevar a cabo el objetivo.</a:t>
            </a:r>
          </a:p>
          <a:p>
            <a:pPr marL="171450" indent="-171450">
              <a:buFontTx/>
              <a:buChar char="-"/>
            </a:pPr>
            <a:r>
              <a:rPr lang="es-ES" u="sng" baseline="0" dirty="0" smtClean="0"/>
              <a:t>Contexto</a:t>
            </a:r>
            <a:r>
              <a:rPr lang="es-ES" baseline="0" dirty="0" smtClean="0"/>
              <a:t>: estado de la conversación.</a:t>
            </a:r>
          </a:p>
          <a:p>
            <a:endParaRPr lang="es-E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smtClean="0"/>
              <a:t>La principal tarea de un </a:t>
            </a:r>
            <a:r>
              <a:rPr lang="es-ES" baseline="0" dirty="0" err="1" smtClean="0"/>
              <a:t>chatbot</a:t>
            </a:r>
            <a:r>
              <a:rPr lang="es-ES" baseline="0" dirty="0" smtClean="0"/>
              <a:t> por tanto es entender la intención del usuario y asegurarse de que tiene toda la información que necesita para llevar a cabo la acciones solicitadas, y si no las tiene preguntar por ellas al usuario. </a:t>
            </a:r>
          </a:p>
          <a:p>
            <a:endParaRPr lang="es-ES" baseline="0" dirty="0" smtClean="0"/>
          </a:p>
          <a:p>
            <a:r>
              <a:rPr lang="es-ES" baseline="0" dirty="0" smtClean="0"/>
              <a:t>Veámoslo con un ejemplo.</a:t>
            </a:r>
          </a:p>
          <a:p>
            <a:r>
              <a:rPr lang="es-ES" dirty="0" smtClean="0"/>
              <a:t>Supongamos que iniciamos</a:t>
            </a:r>
            <a:r>
              <a:rPr lang="es-ES" baseline="0" dirty="0" smtClean="0"/>
              <a:t> </a:t>
            </a:r>
            <a:r>
              <a:rPr lang="es-ES" dirty="0" smtClean="0"/>
              <a:t>una conversación</a:t>
            </a:r>
            <a:r>
              <a:rPr lang="es-ES" baseline="0" dirty="0" smtClean="0"/>
              <a:t> con el </a:t>
            </a:r>
            <a:r>
              <a:rPr lang="es-ES" baseline="0" dirty="0" err="1" smtClean="0"/>
              <a:t>chatbot</a:t>
            </a:r>
            <a:r>
              <a:rPr lang="es-ES" baseline="0" dirty="0" smtClean="0"/>
              <a:t> de una compañía aérea.</a:t>
            </a:r>
          </a:p>
          <a:p>
            <a:r>
              <a:rPr lang="es-ES" baseline="0" dirty="0" smtClean="0"/>
              <a:t>Este nos saludaría y nos preguntaría en qué puede ayudarnos.</a:t>
            </a:r>
          </a:p>
          <a:p>
            <a:r>
              <a:rPr lang="es-ES" baseline="0" dirty="0" smtClean="0"/>
              <a:t>Imaginemos que respondemos “Hola, quiero reservar un vuelo a Sevilla”. En esta frase o locución estamos dando mucha información. </a:t>
            </a:r>
          </a:p>
          <a:p>
            <a:pPr marL="171450" indent="-171450">
              <a:buFontTx/>
              <a:buChar char="-"/>
            </a:pPr>
            <a:r>
              <a:rPr lang="es-ES" baseline="0" dirty="0" smtClean="0"/>
              <a:t>En primer lugar nuestra intención u objetivo, que es “reservar un vuelo”, otra posible intención podría ser “cancelar reserva”, “informarse sobre horarios”… pero nosotros hemos elegido “reservar vuelo”. Podríamos haberlo expresado de otro modo, por ejemplo “quiero ir a </a:t>
            </a:r>
            <a:r>
              <a:rPr lang="es-ES" baseline="0" dirty="0" err="1" smtClean="0"/>
              <a:t>sevilla</a:t>
            </a:r>
            <a:r>
              <a:rPr lang="es-ES" baseline="0" dirty="0" smtClean="0"/>
              <a:t>”. La intención es la misma pero la locución no.</a:t>
            </a:r>
          </a:p>
          <a:p>
            <a:pPr marL="171450" indent="-171450">
              <a:buFontTx/>
              <a:buChar char="-"/>
            </a:pPr>
            <a:r>
              <a:rPr lang="es-ES" baseline="0" dirty="0" smtClean="0"/>
              <a:t>En segundo lugar estamos diciendo dónde queremos ir, a “Sevilla”. Esto representa la entidad “destino”. Es decir, información necesaria para llevar a cabo la acción de reservar el vuelo. </a:t>
            </a:r>
          </a:p>
          <a:p>
            <a:pPr marL="0" indent="0">
              <a:buFontTx/>
              <a:buNone/>
            </a:pPr>
            <a:r>
              <a:rPr lang="es-ES" baseline="0" dirty="0" smtClean="0"/>
              <a:t>Para la reserva de vuelos se necesitan al menos 4 datos: origen, destino, día y hora. Estos 4 datos son los slots de la intención, es decir, la información que necesito para poder llevar a cabo la reserva.</a:t>
            </a:r>
          </a:p>
          <a:p>
            <a:pPr marL="0" indent="0">
              <a:buFontTx/>
              <a:buNone/>
            </a:pPr>
            <a:r>
              <a:rPr lang="es-ES" baseline="0" dirty="0" smtClean="0"/>
              <a:t>En la locución anterior no hemos especificado ni el origen, ni el día, ni la hora. Imaginemos que al logarnos en el sitio web de la compañía con nuestro usuario ya conoce nuestra ubicación, o sabe que viajo con frecuencia de Madrid a Sevilla. Por eso tiene una variable de contexto que es el origen, y me pide confirmación para seguir. </a:t>
            </a:r>
          </a:p>
          <a:p>
            <a:pPr marL="0" indent="0">
              <a:buFontTx/>
              <a:buNone/>
            </a:pPr>
            <a:r>
              <a:rPr lang="es-ES" baseline="0" dirty="0" smtClean="0"/>
              <a:t>Luego pregunta por el resto de datos que faltan, por ejemplo la fecha.</a:t>
            </a:r>
          </a:p>
          <a:p>
            <a:pPr marL="0" indent="0">
              <a:buFontTx/>
              <a:buNone/>
            </a:pPr>
            <a:r>
              <a:rPr lang="es-ES" baseline="0" dirty="0" smtClean="0"/>
              <a:t>Yo respondo y completo otro slot que es el de la fecha del viaje. En este caso fijaos que no respondo con una fecha 24 de marzo, sino que uso una expresión más natural que es “mañana”, aquí el </a:t>
            </a:r>
            <a:r>
              <a:rPr lang="es-ES" baseline="0" dirty="0" err="1" smtClean="0"/>
              <a:t>chatbot</a:t>
            </a:r>
            <a:r>
              <a:rPr lang="es-ES" baseline="0" dirty="0" smtClean="0"/>
              <a:t> debe ser capaz de interpretar que se trata de una fecha y de sustituirla por “24 de marzo”</a:t>
            </a:r>
          </a:p>
          <a:p>
            <a:pPr marL="0" indent="0">
              <a:buFontTx/>
              <a:buNone/>
            </a:pPr>
            <a:r>
              <a:rPr lang="es-ES" baseline="0" dirty="0" smtClean="0"/>
              <a:t>Después continuará con la conversación hasta tener todos los datos que necesita. </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7</a:t>
            </a:fld>
            <a:endParaRPr lang="en-GB"/>
          </a:p>
        </p:txBody>
      </p:sp>
    </p:spTree>
    <p:extLst>
      <p:ext uri="{BB962C8B-B14F-4D97-AF65-F5344CB8AC3E}">
        <p14:creationId xmlns:p14="http://schemas.microsoft.com/office/powerpoint/2010/main" val="2749531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Más conceptos importantes…</a:t>
            </a:r>
          </a:p>
          <a:p>
            <a:r>
              <a:rPr lang="es-ES" dirty="0" smtClean="0"/>
              <a:t>Un </a:t>
            </a:r>
            <a:r>
              <a:rPr lang="es-ES" dirty="0" err="1" smtClean="0"/>
              <a:t>chatbot</a:t>
            </a:r>
            <a:r>
              <a:rPr lang="es-ES" baseline="0" dirty="0" smtClean="0"/>
              <a:t> es un sistema de diálogo. Esta imagen representa de forma simplificada la estructura típica de un sistema de diálogo:</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En la parte de izquierda es la interfaz de usuario, que puede ser textual o vocal. </a:t>
            </a:r>
          </a:p>
          <a:p>
            <a:pPr marL="0" indent="0">
              <a:buFontTx/>
              <a:buNone/>
            </a:pPr>
            <a:endParaRPr lang="es-ES" sz="1200" b="0" i="0" u="none" strike="noStrike" kern="1200" baseline="0" dirty="0" smtClean="0">
              <a:solidFill>
                <a:schemeClr val="tx1"/>
              </a:solidFill>
              <a:latin typeface="+mn-lt"/>
              <a:ea typeface="+mn-ea"/>
              <a:cs typeface="+mn-cs"/>
            </a:endParaRPr>
          </a:p>
          <a:p>
            <a:pPr marL="0" indent="0">
              <a:buFontTx/>
              <a:buNone/>
            </a:pPr>
            <a:r>
              <a:rPr lang="es-ES" sz="1200" b="0" i="0" u="none" strike="noStrike" kern="1200" baseline="0" dirty="0" smtClean="0">
                <a:solidFill>
                  <a:schemeClr val="tx1"/>
                </a:solidFill>
                <a:latin typeface="+mn-lt"/>
                <a:ea typeface="+mn-ea"/>
                <a:cs typeface="+mn-cs"/>
              </a:rPr>
              <a:t>El bloque de </a:t>
            </a:r>
            <a:r>
              <a:rPr lang="es-ES" sz="1200" b="1" i="0" u="none" strike="noStrike" kern="1200" baseline="0" dirty="0" smtClean="0">
                <a:solidFill>
                  <a:schemeClr val="tx1"/>
                </a:solidFill>
                <a:latin typeface="+mn-lt"/>
                <a:ea typeface="+mn-ea"/>
                <a:cs typeface="+mn-cs"/>
              </a:rPr>
              <a:t>reconocimiento de voz</a:t>
            </a:r>
            <a:r>
              <a:rPr lang="es-ES" sz="1200" b="0" i="0" u="none" strike="noStrike" kern="1200" baseline="0" dirty="0" smtClean="0">
                <a:solidFill>
                  <a:schemeClr val="tx1"/>
                </a:solidFill>
                <a:latin typeface="+mn-lt"/>
                <a:ea typeface="+mn-ea"/>
                <a:cs typeface="+mn-cs"/>
              </a:rPr>
              <a:t> traduce los mensajes de voz a texto. </a:t>
            </a:r>
          </a:p>
          <a:p>
            <a:pPr marL="0" indent="0">
              <a:buFontTx/>
              <a:buNone/>
            </a:pPr>
            <a:r>
              <a:rPr lang="es-ES" sz="1200" b="0" i="0" u="none" strike="noStrike" kern="1200" baseline="0" dirty="0" smtClean="0">
                <a:solidFill>
                  <a:schemeClr val="tx1"/>
                </a:solidFill>
                <a:latin typeface="+mn-lt"/>
                <a:ea typeface="+mn-ea"/>
                <a:cs typeface="+mn-cs"/>
              </a:rPr>
              <a:t>El de </a:t>
            </a:r>
            <a:r>
              <a:rPr lang="es-ES" sz="1200" b="1" i="0" u="none" strike="noStrike" kern="1200" baseline="0" dirty="0" smtClean="0">
                <a:solidFill>
                  <a:schemeClr val="tx1"/>
                </a:solidFill>
                <a:latin typeface="+mn-lt"/>
                <a:ea typeface="+mn-ea"/>
                <a:cs typeface="+mn-cs"/>
              </a:rPr>
              <a:t>comprensión del Lenguaje Natural</a:t>
            </a:r>
            <a:r>
              <a:rPr lang="es-ES" sz="1200" b="0" i="0" u="none" strike="noStrike" kern="1200" baseline="0" dirty="0" smtClean="0">
                <a:solidFill>
                  <a:schemeClr val="tx1"/>
                </a:solidFill>
                <a:latin typeface="+mn-lt"/>
                <a:ea typeface="+mn-ea"/>
                <a:cs typeface="+mn-cs"/>
              </a:rPr>
              <a:t> interpreta las palabras del usuario para comprender su intención y extraer entidades, etc. </a:t>
            </a:r>
          </a:p>
          <a:p>
            <a:pPr marL="0" indent="0">
              <a:buFontTx/>
              <a:buNone/>
            </a:pPr>
            <a:r>
              <a:rPr lang="es-ES" sz="1200" b="0" i="0" u="none" strike="noStrike" kern="1200" baseline="0" dirty="0" smtClean="0">
                <a:solidFill>
                  <a:schemeClr val="tx1"/>
                </a:solidFill>
                <a:latin typeface="+mn-lt"/>
                <a:ea typeface="+mn-ea"/>
                <a:cs typeface="+mn-cs"/>
              </a:rPr>
              <a:t>El</a:t>
            </a:r>
            <a:r>
              <a:rPr lang="es-ES" sz="1200" b="1" i="0" u="none" strike="noStrike" kern="1200" baseline="0" dirty="0" smtClean="0">
                <a:solidFill>
                  <a:schemeClr val="tx1"/>
                </a:solidFill>
                <a:latin typeface="+mn-lt"/>
                <a:ea typeface="+mn-ea"/>
                <a:cs typeface="+mn-cs"/>
              </a:rPr>
              <a:t> gestor del diálogo</a:t>
            </a:r>
            <a:r>
              <a:rPr lang="es-ES" sz="1200" b="0" i="0" u="none" strike="noStrike" kern="1200" baseline="0" dirty="0" smtClean="0">
                <a:solidFill>
                  <a:schemeClr val="tx1"/>
                </a:solidFill>
                <a:latin typeface="+mn-lt"/>
                <a:ea typeface="+mn-ea"/>
                <a:cs typeface="+mn-cs"/>
              </a:rPr>
              <a:t> se encarga de entender el estado actual del diálogo y actuar en consecuencia. Compone las respuestas o interactúa con el usuario para buscar aclaración y obtener la información que necesite. </a:t>
            </a:r>
          </a:p>
          <a:p>
            <a:pPr marL="0" indent="0">
              <a:buFontTx/>
              <a:buNone/>
            </a:pPr>
            <a:r>
              <a:rPr lang="es-ES" sz="1200" b="0" i="0" u="none" strike="noStrike" kern="1200" baseline="0" dirty="0" smtClean="0">
                <a:solidFill>
                  <a:schemeClr val="tx1"/>
                </a:solidFill>
                <a:latin typeface="+mn-lt"/>
                <a:ea typeface="+mn-ea"/>
                <a:cs typeface="+mn-cs"/>
              </a:rPr>
              <a:t>En la </a:t>
            </a:r>
            <a:r>
              <a:rPr lang="es-ES" sz="1200" b="1" i="0" u="none" strike="noStrike" kern="1200" baseline="0" dirty="0" smtClean="0">
                <a:solidFill>
                  <a:schemeClr val="tx1"/>
                </a:solidFill>
                <a:latin typeface="+mn-lt"/>
                <a:ea typeface="+mn-ea"/>
                <a:cs typeface="+mn-cs"/>
              </a:rPr>
              <a:t>generación de respuestas</a:t>
            </a:r>
            <a:r>
              <a:rPr lang="es-ES" sz="1200" b="0" i="0" u="none" strike="noStrike" kern="1200" baseline="0" dirty="0" smtClean="0">
                <a:solidFill>
                  <a:schemeClr val="tx1"/>
                </a:solidFill>
                <a:latin typeface="+mn-lt"/>
                <a:ea typeface="+mn-ea"/>
                <a:cs typeface="+mn-cs"/>
              </a:rPr>
              <a:t> se devuelve la información solicitada o se ejecuta alguna acción. </a:t>
            </a:r>
          </a:p>
          <a:p>
            <a:pPr marL="0" indent="0">
              <a:buFontTx/>
              <a:buNone/>
            </a:pPr>
            <a:r>
              <a:rPr lang="es-ES" sz="1200" b="0" i="0" u="none" strike="noStrike" kern="1200" baseline="0" dirty="0" smtClean="0">
                <a:solidFill>
                  <a:schemeClr val="tx1"/>
                </a:solidFill>
                <a:latin typeface="+mn-lt"/>
                <a:ea typeface="+mn-ea"/>
                <a:cs typeface="+mn-cs"/>
              </a:rPr>
              <a:t>Y por último, el de </a:t>
            </a:r>
            <a:r>
              <a:rPr lang="es-ES" sz="1200" b="1" i="0" u="none" strike="noStrike" kern="1200" baseline="0" dirty="0" smtClean="0">
                <a:solidFill>
                  <a:schemeClr val="tx1"/>
                </a:solidFill>
                <a:latin typeface="+mn-lt"/>
                <a:ea typeface="+mn-ea"/>
                <a:cs typeface="+mn-cs"/>
              </a:rPr>
              <a:t>síntesis de voz</a:t>
            </a:r>
            <a:r>
              <a:rPr lang="es-ES" sz="1200" b="0" i="0" u="none" strike="noStrike" kern="1200" baseline="0" dirty="0" smtClean="0">
                <a:solidFill>
                  <a:schemeClr val="tx1"/>
                </a:solidFill>
                <a:latin typeface="+mn-lt"/>
                <a:ea typeface="+mn-ea"/>
                <a:cs typeface="+mn-cs"/>
              </a:rPr>
              <a:t> traduce los mensajes de texto a voz. </a:t>
            </a:r>
          </a:p>
          <a:p>
            <a:pPr marL="0" indent="0">
              <a:buFontTx/>
              <a:buNone/>
            </a:pPr>
            <a:endParaRPr lang="es-ES" sz="1200" b="0" i="0" u="none" strike="noStrike" kern="1200" baseline="0" dirty="0" smtClean="0">
              <a:solidFill>
                <a:schemeClr val="tx1"/>
              </a:solidFill>
              <a:latin typeface="+mn-lt"/>
              <a:ea typeface="+mn-ea"/>
              <a:cs typeface="+mn-cs"/>
            </a:endParaRPr>
          </a:p>
          <a:p>
            <a:pPr marL="0" indent="0">
              <a:buFontTx/>
              <a:buNone/>
            </a:pPr>
            <a:r>
              <a:rPr lang="es-ES" sz="1200" b="0" i="0" u="none" strike="noStrike" kern="1200" baseline="0" dirty="0" smtClean="0">
                <a:solidFill>
                  <a:schemeClr val="tx1"/>
                </a:solidFill>
                <a:latin typeface="+mn-lt"/>
                <a:ea typeface="+mn-ea"/>
                <a:cs typeface="+mn-cs"/>
              </a:rPr>
              <a:t>En este trabajo vamos a usar una interfaz textual por simplicidad. Y tendremos que analizar cómo resolver la parte de comprensión, gestión del diálogo y generación de la respuestas. Así como identificar las fuentes de información involucradas y los accesos a ellas.</a:t>
            </a:r>
          </a:p>
          <a:p>
            <a:pPr marL="0" indent="0">
              <a:buFontTx/>
              <a:buNone/>
            </a:pPr>
            <a:endParaRPr lang="es-ES" sz="1200" b="0" i="0" u="none" strike="noStrike" kern="1200" baseline="0" dirty="0" smtClean="0">
              <a:solidFill>
                <a:schemeClr val="tx1"/>
              </a:solidFill>
              <a:latin typeface="+mn-lt"/>
              <a:ea typeface="+mn-ea"/>
              <a:cs typeface="+mn-cs"/>
            </a:endParaRPr>
          </a:p>
          <a:p>
            <a:pPr marL="171450" indent="-171450">
              <a:buFontTx/>
              <a:buChar char="-"/>
            </a:pPr>
            <a:endParaRPr lang="es-ES" sz="1200" b="0" i="0" u="none" strike="noStrike" kern="1200" baseline="0" dirty="0" smtClean="0">
              <a:solidFill>
                <a:schemeClr val="tx1"/>
              </a:solidFill>
              <a:latin typeface="+mn-lt"/>
              <a:ea typeface="+mn-ea"/>
              <a:cs typeface="+mn-cs"/>
            </a:endParaRPr>
          </a:p>
          <a:p>
            <a:endParaRPr lang="es-ES" baseline="0" dirty="0" smtClean="0"/>
          </a:p>
          <a:p>
            <a:endParaRPr lang="es-ES"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8</a:t>
            </a:fld>
            <a:endParaRPr lang="en-GB"/>
          </a:p>
        </p:txBody>
      </p:sp>
    </p:spTree>
    <p:extLst>
      <p:ext uri="{BB962C8B-B14F-4D97-AF65-F5344CB8AC3E}">
        <p14:creationId xmlns:p14="http://schemas.microsoft.com/office/powerpoint/2010/main" val="249638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flujo de</a:t>
            </a:r>
            <a:r>
              <a:rPr lang="es-ES" baseline="0" dirty="0" smtClean="0"/>
              <a:t> trabajo que se ha seguido en este trabajo se puede resumir en estos 9 pasos</a:t>
            </a:r>
          </a:p>
          <a:p>
            <a:pPr marL="228600" indent="-228600">
              <a:buAutoNum type="arabicParenR"/>
            </a:pPr>
            <a:r>
              <a:rPr lang="es-ES" baseline="0" dirty="0" smtClean="0"/>
              <a:t>Seleccionar la tecnología de  API de NLP para resolver la parte de comprensión del lenguaje y gestión del diálogo.</a:t>
            </a:r>
          </a:p>
          <a:p>
            <a:pPr marL="228600" indent="-228600">
              <a:buAutoNum type="arabicParenR"/>
            </a:pPr>
            <a:r>
              <a:rPr lang="es-ES" baseline="0" dirty="0" smtClean="0"/>
              <a:t>Selección de la interfaz de usuario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9</a:t>
            </a:fld>
            <a:endParaRPr lang="en-GB"/>
          </a:p>
        </p:txBody>
      </p:sp>
    </p:spTree>
    <p:extLst>
      <p:ext uri="{BB962C8B-B14F-4D97-AF65-F5344CB8AC3E}">
        <p14:creationId xmlns:p14="http://schemas.microsoft.com/office/powerpoint/2010/main" val="3818258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3395428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68711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585760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DE7CA698-4D04-4307-B112-7F3118797394}" type="datetimeFigureOut">
              <a:rPr lang="es-ES" smtClean="0"/>
              <a:t>18/03/2018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514497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44058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17413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DE7CA698-4D04-4307-B112-7F3118797394}" type="datetimeFigureOut">
              <a:rPr lang="es-ES" smtClean="0"/>
              <a:t>18/03/2018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414453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DE7CA698-4D04-4307-B112-7F3118797394}" type="datetimeFigureOut">
              <a:rPr lang="es-ES" smtClean="0"/>
              <a:t>18/03/2018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489459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DE7CA698-4D04-4307-B112-7F3118797394}" type="datetimeFigureOut">
              <a:rPr lang="es-ES" smtClean="0"/>
              <a:t>18/03/2018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97105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E7CA698-4D04-4307-B112-7F3118797394}" type="datetimeFigureOut">
              <a:rPr lang="es-ES" smtClean="0"/>
              <a:t>18/03/2018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45920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E7CA698-4D04-4307-B112-7F3118797394}" type="datetimeFigureOut">
              <a:rPr lang="es-ES" smtClean="0"/>
              <a:t>18/03/2018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339753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E7CA698-4D04-4307-B112-7F3118797394}" type="datetimeFigureOut">
              <a:rPr lang="es-ES" smtClean="0"/>
              <a:t>18/03/2018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10270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CA698-4D04-4307-B112-7F3118797394}" type="datetimeFigureOut">
              <a:rPr lang="es-ES" smtClean="0"/>
              <a:t>18/03/2018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3A955-D7E8-4EA4-81B5-BBD34FF23FF0}" type="slidenum">
              <a:rPr lang="es-ES" smtClean="0"/>
              <a:t>‹Nº›</a:t>
            </a:fld>
            <a:endParaRPr lang="es-ES"/>
          </a:p>
        </p:txBody>
      </p:sp>
    </p:spTree>
    <p:extLst>
      <p:ext uri="{BB962C8B-B14F-4D97-AF65-F5344CB8AC3E}">
        <p14:creationId xmlns:p14="http://schemas.microsoft.com/office/powerpoint/2010/main" val="1545164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jpeg"/><Relationship Id="rId1" Type="http://schemas.openxmlformats.org/officeDocument/2006/relationships/slideLayout" Target="../slideLayouts/slideLayout12.xml"/><Relationship Id="rId6" Type="http://schemas.openxmlformats.org/officeDocument/2006/relationships/image" Target="../media/image65.jpeg"/><Relationship Id="rId5" Type="http://schemas.openxmlformats.org/officeDocument/2006/relationships/image" Target="../media/image64.jpg"/><Relationship Id="rId4" Type="http://schemas.openxmlformats.org/officeDocument/2006/relationships/image" Target="../media/image63.jpeg"/><Relationship Id="rId9"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8000"/>
            <a:lum/>
          </a:blip>
          <a:srcRect/>
          <a:stretch>
            <a:fillRect t="-10000" b="-10000"/>
          </a:stretch>
        </a:blipFill>
        <a:effectLst/>
      </p:bgPr>
    </p:bg>
    <p:spTree>
      <p:nvGrpSpPr>
        <p:cNvPr id="1" name=""/>
        <p:cNvGrpSpPr/>
        <p:nvPr/>
      </p:nvGrpSpPr>
      <p:grpSpPr>
        <a:xfrm>
          <a:off x="0" y="0"/>
          <a:ext cx="0" cy="0"/>
          <a:chOff x="0" y="0"/>
          <a:chExt cx="0" cy="0"/>
        </a:xfrm>
      </p:grpSpPr>
      <p:sp>
        <p:nvSpPr>
          <p:cNvPr id="2" name="CuadroTexto 3"/>
          <p:cNvSpPr txBox="1"/>
          <p:nvPr/>
        </p:nvSpPr>
        <p:spPr>
          <a:xfrm>
            <a:off x="1907498" y="1940914"/>
            <a:ext cx="9747633" cy="1600438"/>
          </a:xfrm>
          <a:prstGeom prst="rect">
            <a:avLst/>
          </a:prstGeom>
          <a:noFill/>
        </p:spPr>
        <p:txBody>
          <a:bodyPr wrap="square" rtlCol="0">
            <a:spAutoFit/>
          </a:bodyPr>
          <a:lstStyle/>
          <a:p>
            <a:pPr algn="r"/>
            <a:r>
              <a:rPr lang="es-ES" sz="5400" b="1" dirty="0" smtClean="0">
                <a:solidFill>
                  <a:schemeClr val="tx1">
                    <a:lumMod val="85000"/>
                    <a:lumOff val="15000"/>
                  </a:schemeClr>
                </a:solidFill>
                <a:latin typeface="Arial Black" panose="020B0A04020102020204" pitchFamily="34" charset="0"/>
              </a:rPr>
              <a:t>Asistente conversacional</a:t>
            </a:r>
          </a:p>
          <a:p>
            <a:pPr algn="r"/>
            <a:r>
              <a:rPr lang="es-ES" sz="4400" b="1" dirty="0" smtClean="0">
                <a:solidFill>
                  <a:schemeClr val="accent4">
                    <a:lumMod val="75000"/>
                  </a:schemeClr>
                </a:solidFill>
                <a:latin typeface="Arial Black" panose="020B0A04020102020204" pitchFamily="34" charset="0"/>
              </a:rPr>
              <a:t>Frigorífico inteligente</a:t>
            </a:r>
            <a:endParaRPr lang="es-ES" sz="4400" dirty="0">
              <a:solidFill>
                <a:schemeClr val="accent4">
                  <a:lumMod val="75000"/>
                </a:schemeClr>
              </a:solidFill>
              <a:latin typeface="Arial Black" panose="020B0A04020102020204" pitchFamily="34" charset="0"/>
            </a:endParaRPr>
          </a:p>
        </p:txBody>
      </p:sp>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463" y="4914898"/>
            <a:ext cx="1551845" cy="1500171"/>
          </a:xfrm>
          <a:prstGeom prst="rect">
            <a:avLst/>
          </a:prstGeom>
        </p:spPr>
      </p:pic>
      <p:sp>
        <p:nvSpPr>
          <p:cNvPr id="5" name="Rectángulo 4"/>
          <p:cNvSpPr/>
          <p:nvPr/>
        </p:nvSpPr>
        <p:spPr>
          <a:xfrm>
            <a:off x="9015664" y="5399406"/>
            <a:ext cx="2928338" cy="1015663"/>
          </a:xfrm>
          <a:prstGeom prst="rect">
            <a:avLst/>
          </a:prstGeom>
          <a:noFill/>
        </p:spPr>
        <p:txBody>
          <a:bodyPr wrap="square">
            <a:spAutoFit/>
          </a:bodyPr>
          <a:lstStyle/>
          <a:p>
            <a:r>
              <a:rPr lang="es-ES" sz="2000" b="1" dirty="0" smtClean="0">
                <a:solidFill>
                  <a:schemeClr val="bg1"/>
                </a:solidFill>
                <a:latin typeface="Berlin Sans FB Demi" panose="020E0802020502020306" pitchFamily="34" charset="0"/>
              </a:rPr>
              <a:t>Autor: Inma Perea</a:t>
            </a:r>
          </a:p>
          <a:p>
            <a:r>
              <a:rPr lang="es-ES" sz="2000" b="1" dirty="0" smtClean="0">
                <a:solidFill>
                  <a:schemeClr val="bg1"/>
                </a:solidFill>
                <a:latin typeface="Berlin Sans FB Demi" panose="020E0802020502020306" pitchFamily="34" charset="0"/>
              </a:rPr>
              <a:t>Tutor: Fernando Sancho</a:t>
            </a:r>
          </a:p>
          <a:p>
            <a:endParaRPr lang="es-ES" sz="2000" b="1" dirty="0" smtClean="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02112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9089" y="559313"/>
            <a:ext cx="1909828" cy="583558"/>
          </a:xfrm>
          <a:prstGeom prst="rect">
            <a:avLst/>
          </a:prstGeom>
        </p:spPr>
      </p:pic>
      <p:sp>
        <p:nvSpPr>
          <p:cNvPr id="8" name="1 CuadroTexto"/>
          <p:cNvSpPr txBox="1"/>
          <p:nvPr/>
        </p:nvSpPr>
        <p:spPr>
          <a:xfrm>
            <a:off x="0" y="5534561"/>
            <a:ext cx="12192000" cy="1323439"/>
          </a:xfrm>
          <a:prstGeom prst="rect">
            <a:avLst/>
          </a:prstGeom>
          <a:solidFill>
            <a:srgbClr val="BFBFBF">
              <a:alpha val="50196"/>
            </a:srgbClr>
          </a:solidFill>
        </p:spPr>
        <p:txBody>
          <a:bodyPr wrap="square" rtlCol="0">
            <a:spAutoFit/>
          </a:bodyPr>
          <a:lstStyle/>
          <a:p>
            <a:pPr algn="ctr"/>
            <a:r>
              <a:rPr lang="es-ES" sz="8000" dirty="0" smtClean="0">
                <a:solidFill>
                  <a:schemeClr val="bg1"/>
                </a:solidFill>
                <a:latin typeface="BadaBoom BB" panose="020B0603050302020204" pitchFamily="34" charset="0"/>
              </a:rPr>
              <a:t>SELECCIÓN API NLP</a:t>
            </a:r>
            <a:endParaRPr lang="en-US" sz="8000" dirty="0">
              <a:solidFill>
                <a:schemeClr val="bg1"/>
              </a:solidFill>
              <a:latin typeface="BadaBoom BB" panose="020B0603050302020204" pitchFamily="34" charset="0"/>
            </a:endParaRPr>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7407" y="129057"/>
            <a:ext cx="1460441" cy="1325399"/>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354" y="302741"/>
            <a:ext cx="2068677" cy="1167471"/>
          </a:xfrm>
          <a:prstGeom prst="rect">
            <a:avLst/>
          </a:prstGeom>
        </p:spPr>
      </p:pic>
      <p:pic>
        <p:nvPicPr>
          <p:cNvPr id="5" name="Imagen 4"/>
          <p:cNvPicPr>
            <a:picLocks noChangeAspect="1"/>
          </p:cNvPicPr>
          <p:nvPr/>
        </p:nvPicPr>
        <p:blipFill rotWithShape="1">
          <a:blip r:embed="rId7" cstate="print">
            <a:extLst>
              <a:ext uri="{28A0092B-C50C-407E-A947-70E740481C1C}">
                <a14:useLocalDpi xmlns:a14="http://schemas.microsoft.com/office/drawing/2010/main" val="0"/>
              </a:ext>
            </a:extLst>
          </a:blip>
          <a:srcRect l="34643" t="19041" r="32186"/>
          <a:stretch/>
        </p:blipFill>
        <p:spPr>
          <a:xfrm>
            <a:off x="4205427" y="241347"/>
            <a:ext cx="1055077" cy="1256054"/>
          </a:xfrm>
          <a:prstGeom prst="rect">
            <a:avLst/>
          </a:prstGeom>
        </p:spPr>
      </p:pic>
      <p:pic>
        <p:nvPicPr>
          <p:cNvPr id="6" name="Imagen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5009" y="595474"/>
            <a:ext cx="1328925" cy="392564"/>
          </a:xfrm>
          <a:prstGeom prst="rect">
            <a:avLst/>
          </a:prstGeom>
        </p:spPr>
      </p:pic>
      <p:grpSp>
        <p:nvGrpSpPr>
          <p:cNvPr id="9" name="Grupo 8"/>
          <p:cNvGrpSpPr/>
          <p:nvPr/>
        </p:nvGrpSpPr>
        <p:grpSpPr>
          <a:xfrm>
            <a:off x="5767277" y="380358"/>
            <a:ext cx="2055720" cy="1012236"/>
            <a:chOff x="10273304" y="487988"/>
            <a:chExt cx="2055720" cy="1012236"/>
          </a:xfrm>
        </p:grpSpPr>
        <p:sp>
          <p:nvSpPr>
            <p:cNvPr id="16" name="CuadroTexto 15"/>
            <p:cNvSpPr txBox="1"/>
            <p:nvPr/>
          </p:nvSpPr>
          <p:spPr>
            <a:xfrm>
              <a:off x="10604810" y="977004"/>
              <a:ext cx="894221" cy="523220"/>
            </a:xfrm>
            <a:prstGeom prst="rect">
              <a:avLst/>
            </a:prstGeom>
            <a:noFill/>
          </p:spPr>
          <p:txBody>
            <a:bodyPr wrap="square" rtlCol="0">
              <a:spAutoFit/>
            </a:bodyPr>
            <a:lstStyle/>
            <a:p>
              <a:pPr algn="ctr"/>
              <a:r>
                <a:rPr lang="es-ES" sz="2800" b="1" dirty="0" smtClean="0">
                  <a:solidFill>
                    <a:schemeClr val="accent1"/>
                  </a:solidFill>
                </a:rPr>
                <a:t>LUIS</a:t>
              </a:r>
              <a:endParaRPr lang="es-ES" sz="2800" b="1" dirty="0">
                <a:solidFill>
                  <a:schemeClr val="accent1"/>
                </a:solidFill>
              </a:endParaRPr>
            </a:p>
          </p:txBody>
        </p:sp>
        <p:pic>
          <p:nvPicPr>
            <p:cNvPr id="7" name="Imagen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73304" y="487988"/>
              <a:ext cx="2055720" cy="758528"/>
            </a:xfrm>
            <a:prstGeom prst="rect">
              <a:avLst/>
            </a:prstGeom>
          </p:spPr>
        </p:pic>
      </p:grpSp>
    </p:spTree>
    <p:extLst>
      <p:ext uri="{BB962C8B-B14F-4D97-AF65-F5344CB8AC3E}">
        <p14:creationId xmlns:p14="http://schemas.microsoft.com/office/powerpoint/2010/main" val="1834030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152900721"/>
              </p:ext>
            </p:extLst>
          </p:nvPr>
        </p:nvGraphicFramePr>
        <p:xfrm>
          <a:off x="737937" y="224589"/>
          <a:ext cx="10065584" cy="6040499"/>
        </p:xfrm>
        <a:graphic>
          <a:graphicData uri="http://schemas.openxmlformats.org/drawingml/2006/table">
            <a:tbl>
              <a:tblPr firstRow="1" bandRow="1">
                <a:tableStyleId>{F5AB1C69-6EDB-4FF4-983F-18BD219EF322}</a:tableStyleId>
              </a:tblPr>
              <a:tblGrid>
                <a:gridCol w="2930064"/>
                <a:gridCol w="1156034"/>
                <a:gridCol w="1102883"/>
                <a:gridCol w="1049732"/>
                <a:gridCol w="1355350"/>
                <a:gridCol w="1342062"/>
                <a:gridCol w="1129459"/>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r>
                        <a:rPr lang="es-ES" sz="1600" b="1" dirty="0" smtClean="0">
                          <a:solidFill>
                            <a:schemeClr val="tx1">
                              <a:lumMod val="65000"/>
                              <a:lumOff val="35000"/>
                            </a:schemeClr>
                          </a:solidFill>
                        </a:rPr>
                        <a:t>RENDIMIENTO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54905">
                <a:tc>
                  <a:txBody>
                    <a:bodyPr/>
                    <a:lstStyle/>
                    <a:p>
                      <a:r>
                        <a:rPr lang="es-ES" sz="1600" b="1" dirty="0" smtClean="0">
                          <a:solidFill>
                            <a:schemeClr val="tx1">
                              <a:lumMod val="65000"/>
                              <a:lumOff val="35000"/>
                            </a:schemeClr>
                          </a:solidFill>
                        </a:rPr>
                        <a:t>IDIOMAS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41381">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518615">
                <a:tc>
                  <a:txBody>
                    <a:bodyPr/>
                    <a:lstStyle/>
                    <a:p>
                      <a:r>
                        <a:rPr lang="es-ES" sz="1600" b="1" dirty="0" smtClean="0">
                          <a:solidFill>
                            <a:schemeClr val="tx1">
                              <a:lumMod val="65000"/>
                              <a:lumOff val="35000"/>
                            </a:schemeClr>
                          </a:solidFill>
                        </a:rPr>
                        <a:t>FORTALEZA</a:t>
                      </a:r>
                      <a:r>
                        <a:rPr lang="es-ES" sz="1600" b="1" baseline="0" dirty="0" smtClean="0">
                          <a:solidFill>
                            <a:schemeClr val="tx1">
                              <a:lumMod val="65000"/>
                              <a:lumOff val="35000"/>
                            </a:schemeClr>
                          </a:solidFill>
                        </a:rPr>
                        <a:t> COMPAÑÍA</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45911">
                <a:tc>
                  <a:txBody>
                    <a:bodyPr/>
                    <a:lstStyle/>
                    <a:p>
                      <a:r>
                        <a:rPr lang="es-ES" sz="1600" b="1" dirty="0" smtClean="0">
                          <a:solidFill>
                            <a:schemeClr val="tx1">
                              <a:lumMod val="65000"/>
                              <a:lumOff val="35000"/>
                            </a:schemeClr>
                          </a:solidFill>
                        </a:rPr>
                        <a:t>MÓDULOS</a:t>
                      </a:r>
                      <a:r>
                        <a:rPr lang="es-ES" sz="1600" b="1" baseline="0" dirty="0" smtClean="0">
                          <a:solidFill>
                            <a:schemeClr val="tx1">
                              <a:lumMod val="65000"/>
                              <a:lumOff val="35000"/>
                            </a:schemeClr>
                          </a:solidFill>
                        </a:rPr>
                        <a:t> PREDEFINIDOS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64024">
                <a:tc>
                  <a:txBody>
                    <a:bodyPr/>
                    <a:lstStyle/>
                    <a:p>
                      <a:r>
                        <a:rPr lang="es-ES" sz="1600" b="1" dirty="0" smtClean="0">
                          <a:solidFill>
                            <a:schemeClr val="tx1">
                              <a:lumMod val="65000"/>
                              <a:lumOff val="35000"/>
                            </a:schemeClr>
                          </a:solidFill>
                        </a:rPr>
                        <a:t>VERSIONADO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777240">
                <a:tc>
                  <a:txBody>
                    <a:bodyPr/>
                    <a:lstStyle/>
                    <a:p>
                      <a:r>
                        <a:rPr lang="es-ES" sz="1600" b="1" dirty="0" smtClean="0">
                          <a:solidFill>
                            <a:schemeClr val="tx1">
                              <a:lumMod val="65000"/>
                              <a:lumOff val="35000"/>
                            </a:schemeClr>
                          </a:solidFill>
                        </a:rPr>
                        <a:t>FLEXIBILIDAD,</a:t>
                      </a:r>
                      <a:r>
                        <a:rPr lang="es-ES" sz="1600" b="1" baseline="0" dirty="0" smtClean="0">
                          <a:solidFill>
                            <a:schemeClr val="tx1">
                              <a:lumMod val="65000"/>
                              <a:lumOff val="35000"/>
                            </a:schemeClr>
                          </a:solidFill>
                        </a:rPr>
                        <a:t> AUTONOMÍA, ACCESIBILIDAD</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528168">
                <a:tc>
                  <a:txBody>
                    <a:bodyPr/>
                    <a:lstStyle/>
                    <a:p>
                      <a:r>
                        <a:rPr lang="es-ES" sz="1600" b="1" dirty="0" smtClean="0">
                          <a:solidFill>
                            <a:schemeClr val="tx1">
                              <a:lumMod val="65000"/>
                              <a:lumOff val="35000"/>
                            </a:schemeClr>
                          </a:solidFill>
                        </a:rPr>
                        <a:t>INTEGRACIÓN</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777240">
                <a:tc>
                  <a:txBody>
                    <a:bodyPr/>
                    <a:lstStyle/>
                    <a:p>
                      <a:r>
                        <a:rPr lang="es-ES" sz="1600" b="1" dirty="0" smtClean="0">
                          <a:solidFill>
                            <a:schemeClr val="tx1">
                              <a:lumMod val="65000"/>
                              <a:lumOff val="35000"/>
                            </a:schemeClr>
                          </a:solidFill>
                        </a:rPr>
                        <a:t>RECONOCIMIENTO</a:t>
                      </a:r>
                      <a:r>
                        <a:rPr lang="es-ES" sz="1600" b="1" baseline="0" dirty="0" smtClean="0">
                          <a:solidFill>
                            <a:schemeClr val="tx1">
                              <a:lumMod val="65000"/>
                              <a:lumOff val="35000"/>
                            </a:schemeClr>
                          </a:solidFill>
                        </a:rPr>
                        <a:t> </a:t>
                      </a:r>
                    </a:p>
                    <a:p>
                      <a:r>
                        <a:rPr lang="es-ES" sz="1600" b="1" baseline="0" dirty="0" smtClean="0">
                          <a:solidFill>
                            <a:schemeClr val="tx1">
                              <a:lumMod val="65000"/>
                              <a:lumOff val="35000"/>
                            </a:schemeClr>
                          </a:solidFill>
                        </a:rPr>
                        <a:t>Y SÍNTESIS VOZ</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15" name="Imagen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4197" y="529985"/>
            <a:ext cx="1173421" cy="358545"/>
          </a:xfrm>
          <a:prstGeom prst="rect">
            <a:avLst/>
          </a:prstGeom>
        </p:spPr>
      </p:pic>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3054" y="257577"/>
            <a:ext cx="845492" cy="767312"/>
          </a:xfrm>
          <a:prstGeom prst="rect">
            <a:avLst/>
          </a:prstGeom>
        </p:spPr>
      </p:pic>
      <p:pic>
        <p:nvPicPr>
          <p:cNvPr id="17" name="Imagen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204" y="343891"/>
            <a:ext cx="1173881" cy="662487"/>
          </a:xfrm>
          <a:prstGeom prst="rect">
            <a:avLst/>
          </a:prstGeom>
        </p:spPr>
      </p:pic>
      <p:pic>
        <p:nvPicPr>
          <p:cNvPr id="18" name="Imagen 17"/>
          <p:cNvPicPr>
            <a:picLocks noChangeAspect="1"/>
          </p:cNvPicPr>
          <p:nvPr/>
        </p:nvPicPr>
        <p:blipFill rotWithShape="1">
          <a:blip r:embed="rId5" cstate="print">
            <a:extLst>
              <a:ext uri="{28A0092B-C50C-407E-A947-70E740481C1C}">
                <a14:useLocalDpi xmlns:a14="http://schemas.microsoft.com/office/drawing/2010/main" val="0"/>
              </a:ext>
            </a:extLst>
          </a:blip>
          <a:srcRect l="34643" t="19041" r="32186"/>
          <a:stretch/>
        </p:blipFill>
        <p:spPr>
          <a:xfrm>
            <a:off x="6133095" y="361012"/>
            <a:ext cx="644583" cy="767367"/>
          </a:xfrm>
          <a:prstGeom prst="rect">
            <a:avLst/>
          </a:prstGeom>
        </p:spPr>
      </p:pic>
      <p:pic>
        <p:nvPicPr>
          <p:cNvPr id="19" name="Imagen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51190" y="568934"/>
            <a:ext cx="737832" cy="217955"/>
          </a:xfrm>
          <a:prstGeom prst="rect">
            <a:avLst/>
          </a:prstGeom>
        </p:spPr>
      </p:pic>
      <p:grpSp>
        <p:nvGrpSpPr>
          <p:cNvPr id="20" name="Grupo 19"/>
          <p:cNvGrpSpPr/>
          <p:nvPr/>
        </p:nvGrpSpPr>
        <p:grpSpPr>
          <a:xfrm>
            <a:off x="7080929" y="373103"/>
            <a:ext cx="1226363" cy="651786"/>
            <a:chOff x="10273304" y="487988"/>
            <a:chExt cx="2055720" cy="1055296"/>
          </a:xfrm>
        </p:grpSpPr>
        <p:sp>
          <p:nvSpPr>
            <p:cNvPr id="21" name="CuadroTexto 20"/>
            <p:cNvSpPr txBox="1"/>
            <p:nvPr/>
          </p:nvSpPr>
          <p:spPr>
            <a:xfrm>
              <a:off x="10604808" y="977003"/>
              <a:ext cx="1411850" cy="566281"/>
            </a:xfrm>
            <a:prstGeom prst="rect">
              <a:avLst/>
            </a:prstGeom>
            <a:noFill/>
          </p:spPr>
          <p:txBody>
            <a:bodyPr wrap="square" rtlCol="0">
              <a:spAutoFit/>
            </a:bodyPr>
            <a:lstStyle/>
            <a:p>
              <a:pPr algn="ctr"/>
              <a:r>
                <a:rPr lang="es-ES" sz="2000" b="1" dirty="0" smtClean="0">
                  <a:solidFill>
                    <a:schemeClr val="accent1"/>
                  </a:solidFill>
                </a:rPr>
                <a:t>LUIS</a:t>
              </a:r>
              <a:endParaRPr lang="es-ES" sz="2000" b="1" dirty="0">
                <a:solidFill>
                  <a:schemeClr val="accent1"/>
                </a:solidFill>
              </a:endParaRPr>
            </a:p>
          </p:txBody>
        </p:sp>
        <p:pic>
          <p:nvPicPr>
            <p:cNvPr id="22" name="Imagen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73304" y="487988"/>
              <a:ext cx="2055720" cy="758528"/>
            </a:xfrm>
            <a:prstGeom prst="rect">
              <a:avLst/>
            </a:prstGeom>
          </p:spPr>
        </p:pic>
      </p:grpSp>
      <p:sp>
        <p:nvSpPr>
          <p:cNvPr id="5" name="Elipse 4"/>
          <p:cNvSpPr/>
          <p:nvPr/>
        </p:nvSpPr>
        <p:spPr>
          <a:xfrm>
            <a:off x="4145859" y="131913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0" name="Elipse 239"/>
          <p:cNvSpPr/>
          <p:nvPr/>
        </p:nvSpPr>
        <p:spPr>
          <a:xfrm>
            <a:off x="4962499" y="643452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1" name="Elipse 240"/>
          <p:cNvSpPr/>
          <p:nvPr/>
        </p:nvSpPr>
        <p:spPr>
          <a:xfrm>
            <a:off x="9072867" y="6433509"/>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Elipse 241"/>
          <p:cNvSpPr/>
          <p:nvPr/>
        </p:nvSpPr>
        <p:spPr>
          <a:xfrm>
            <a:off x="6735700" y="6434528"/>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3" name="Elipse 242"/>
          <p:cNvSpPr/>
          <p:nvPr/>
        </p:nvSpPr>
        <p:spPr>
          <a:xfrm>
            <a:off x="4155954" y="2275370"/>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8" name="Elipse 247"/>
          <p:cNvSpPr/>
          <p:nvPr/>
        </p:nvSpPr>
        <p:spPr>
          <a:xfrm>
            <a:off x="8920966" y="131913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9" name="Elipse 248"/>
          <p:cNvSpPr/>
          <p:nvPr/>
        </p:nvSpPr>
        <p:spPr>
          <a:xfrm>
            <a:off x="5292869" y="179529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1" name="Elipse 250"/>
          <p:cNvSpPr/>
          <p:nvPr/>
        </p:nvSpPr>
        <p:spPr>
          <a:xfrm>
            <a:off x="7604169" y="132800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2" name="Elipse 251"/>
          <p:cNvSpPr/>
          <p:nvPr/>
        </p:nvSpPr>
        <p:spPr>
          <a:xfrm>
            <a:off x="5292869" y="131913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4" name="Elipse 253"/>
          <p:cNvSpPr/>
          <p:nvPr/>
        </p:nvSpPr>
        <p:spPr>
          <a:xfrm>
            <a:off x="10085256" y="131913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5" name="Elipse 254"/>
          <p:cNvSpPr/>
          <p:nvPr/>
        </p:nvSpPr>
        <p:spPr>
          <a:xfrm>
            <a:off x="6358578" y="1328006"/>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6" name="Elipse 255"/>
          <p:cNvSpPr/>
          <p:nvPr/>
        </p:nvSpPr>
        <p:spPr>
          <a:xfrm>
            <a:off x="4145859" y="182601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7" name="Elipse 256"/>
          <p:cNvSpPr/>
          <p:nvPr/>
        </p:nvSpPr>
        <p:spPr>
          <a:xfrm>
            <a:off x="6371041" y="182104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8" name="Elipse 257"/>
          <p:cNvSpPr/>
          <p:nvPr/>
        </p:nvSpPr>
        <p:spPr>
          <a:xfrm>
            <a:off x="7589922" y="179529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9" name="Elipse 258"/>
          <p:cNvSpPr/>
          <p:nvPr/>
        </p:nvSpPr>
        <p:spPr>
          <a:xfrm>
            <a:off x="8920966" y="177667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0" name="Elipse 259"/>
          <p:cNvSpPr/>
          <p:nvPr/>
        </p:nvSpPr>
        <p:spPr>
          <a:xfrm>
            <a:off x="10085256" y="179666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1" name="Elipse 260"/>
          <p:cNvSpPr/>
          <p:nvPr/>
        </p:nvSpPr>
        <p:spPr>
          <a:xfrm>
            <a:off x="5292869" y="228869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3" name="Elipse 262"/>
          <p:cNvSpPr/>
          <p:nvPr/>
        </p:nvSpPr>
        <p:spPr>
          <a:xfrm>
            <a:off x="8920966" y="228869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4" name="Elipse 263"/>
          <p:cNvSpPr/>
          <p:nvPr/>
        </p:nvSpPr>
        <p:spPr>
          <a:xfrm>
            <a:off x="10085256" y="228869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5" name="Elipse 264"/>
          <p:cNvSpPr/>
          <p:nvPr/>
        </p:nvSpPr>
        <p:spPr>
          <a:xfrm>
            <a:off x="6358578" y="2288698"/>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6" name="Elipse 265"/>
          <p:cNvSpPr/>
          <p:nvPr/>
        </p:nvSpPr>
        <p:spPr>
          <a:xfrm>
            <a:off x="7604169" y="2275370"/>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7" name="Elipse 266"/>
          <p:cNvSpPr/>
          <p:nvPr/>
        </p:nvSpPr>
        <p:spPr>
          <a:xfrm>
            <a:off x="10085256" y="286879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8" name="Elipse 267"/>
          <p:cNvSpPr/>
          <p:nvPr/>
        </p:nvSpPr>
        <p:spPr>
          <a:xfrm>
            <a:off x="8920966" y="286879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9" name="Elipse 268"/>
          <p:cNvSpPr/>
          <p:nvPr/>
        </p:nvSpPr>
        <p:spPr>
          <a:xfrm>
            <a:off x="7589922" y="283782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0" name="Elipse 269"/>
          <p:cNvSpPr/>
          <p:nvPr/>
        </p:nvSpPr>
        <p:spPr>
          <a:xfrm>
            <a:off x="6358578" y="283782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1" name="Elipse 270"/>
          <p:cNvSpPr/>
          <p:nvPr/>
        </p:nvSpPr>
        <p:spPr>
          <a:xfrm>
            <a:off x="5252218" y="286879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2" name="Elipse 271"/>
          <p:cNvSpPr/>
          <p:nvPr/>
        </p:nvSpPr>
        <p:spPr>
          <a:xfrm>
            <a:off x="4145858" y="286879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3" name="Elipse 272"/>
          <p:cNvSpPr/>
          <p:nvPr/>
        </p:nvSpPr>
        <p:spPr>
          <a:xfrm>
            <a:off x="5257849" y="337546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4" name="Elipse 273"/>
          <p:cNvSpPr/>
          <p:nvPr/>
        </p:nvSpPr>
        <p:spPr>
          <a:xfrm>
            <a:off x="6358578" y="3368110"/>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5" name="Elipse 274"/>
          <p:cNvSpPr/>
          <p:nvPr/>
        </p:nvSpPr>
        <p:spPr>
          <a:xfrm>
            <a:off x="10085256" y="337427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6" name="Elipse 275"/>
          <p:cNvSpPr/>
          <p:nvPr/>
        </p:nvSpPr>
        <p:spPr>
          <a:xfrm>
            <a:off x="4155954" y="337568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7" name="Elipse 276"/>
          <p:cNvSpPr/>
          <p:nvPr/>
        </p:nvSpPr>
        <p:spPr>
          <a:xfrm>
            <a:off x="8920966" y="3368108"/>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8" name="Elipse 277"/>
          <p:cNvSpPr/>
          <p:nvPr/>
        </p:nvSpPr>
        <p:spPr>
          <a:xfrm>
            <a:off x="7604169" y="336810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9" name="Elipse 278"/>
          <p:cNvSpPr/>
          <p:nvPr/>
        </p:nvSpPr>
        <p:spPr>
          <a:xfrm>
            <a:off x="5251924" y="385940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0" name="Elipse 279"/>
          <p:cNvSpPr/>
          <p:nvPr/>
        </p:nvSpPr>
        <p:spPr>
          <a:xfrm>
            <a:off x="7604169" y="385940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1" name="Elipse 280"/>
          <p:cNvSpPr/>
          <p:nvPr/>
        </p:nvSpPr>
        <p:spPr>
          <a:xfrm>
            <a:off x="6362477" y="385471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2" name="Elipse 281"/>
          <p:cNvSpPr/>
          <p:nvPr/>
        </p:nvSpPr>
        <p:spPr>
          <a:xfrm>
            <a:off x="4145858" y="3861012"/>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3" name="Elipse 282"/>
          <p:cNvSpPr/>
          <p:nvPr/>
        </p:nvSpPr>
        <p:spPr>
          <a:xfrm>
            <a:off x="8920966" y="3854716"/>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4" name="Elipse 283"/>
          <p:cNvSpPr/>
          <p:nvPr/>
        </p:nvSpPr>
        <p:spPr>
          <a:xfrm>
            <a:off x="10085256" y="3857481"/>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5" name="Elipse 284"/>
          <p:cNvSpPr/>
          <p:nvPr/>
        </p:nvSpPr>
        <p:spPr>
          <a:xfrm>
            <a:off x="6358578" y="4482335"/>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6" name="Elipse 285"/>
          <p:cNvSpPr/>
          <p:nvPr/>
        </p:nvSpPr>
        <p:spPr>
          <a:xfrm>
            <a:off x="5251924" y="448233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7" name="Elipse 286"/>
          <p:cNvSpPr/>
          <p:nvPr/>
        </p:nvSpPr>
        <p:spPr>
          <a:xfrm>
            <a:off x="4155954" y="448233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8" name="Elipse 287"/>
          <p:cNvSpPr/>
          <p:nvPr/>
        </p:nvSpPr>
        <p:spPr>
          <a:xfrm>
            <a:off x="7604168" y="447999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9" name="Elipse 288"/>
          <p:cNvSpPr/>
          <p:nvPr/>
        </p:nvSpPr>
        <p:spPr>
          <a:xfrm>
            <a:off x="8920966" y="447999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0" name="Elipse 289"/>
          <p:cNvSpPr/>
          <p:nvPr/>
        </p:nvSpPr>
        <p:spPr>
          <a:xfrm>
            <a:off x="10085256" y="448711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1" name="Elipse 290"/>
          <p:cNvSpPr/>
          <p:nvPr/>
        </p:nvSpPr>
        <p:spPr>
          <a:xfrm>
            <a:off x="10085256" y="5109952"/>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2" name="Elipse 291"/>
          <p:cNvSpPr/>
          <p:nvPr/>
        </p:nvSpPr>
        <p:spPr>
          <a:xfrm>
            <a:off x="7604168" y="5109953"/>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3" name="Elipse 292"/>
          <p:cNvSpPr/>
          <p:nvPr/>
        </p:nvSpPr>
        <p:spPr>
          <a:xfrm>
            <a:off x="6377817" y="5109953"/>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4" name="Elipse 293"/>
          <p:cNvSpPr/>
          <p:nvPr/>
        </p:nvSpPr>
        <p:spPr>
          <a:xfrm>
            <a:off x="8920966" y="510526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5" name="Elipse 294"/>
          <p:cNvSpPr/>
          <p:nvPr/>
        </p:nvSpPr>
        <p:spPr>
          <a:xfrm>
            <a:off x="5251924" y="511593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6" name="Elipse 295"/>
          <p:cNvSpPr/>
          <p:nvPr/>
        </p:nvSpPr>
        <p:spPr>
          <a:xfrm>
            <a:off x="4145858" y="511593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7" name="Elipse 296"/>
          <p:cNvSpPr/>
          <p:nvPr/>
        </p:nvSpPr>
        <p:spPr>
          <a:xfrm>
            <a:off x="5251924" y="581278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8" name="Elipse 297"/>
          <p:cNvSpPr/>
          <p:nvPr/>
        </p:nvSpPr>
        <p:spPr>
          <a:xfrm>
            <a:off x="4145858" y="58127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9" name="Elipse 298"/>
          <p:cNvSpPr/>
          <p:nvPr/>
        </p:nvSpPr>
        <p:spPr>
          <a:xfrm>
            <a:off x="8916808" y="581243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0" name="Elipse 299"/>
          <p:cNvSpPr/>
          <p:nvPr/>
        </p:nvSpPr>
        <p:spPr>
          <a:xfrm>
            <a:off x="7589922" y="581243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2" name="Elipse 301"/>
          <p:cNvSpPr/>
          <p:nvPr/>
        </p:nvSpPr>
        <p:spPr>
          <a:xfrm>
            <a:off x="10085256" y="581416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3" name="Elipse 302"/>
          <p:cNvSpPr/>
          <p:nvPr/>
        </p:nvSpPr>
        <p:spPr>
          <a:xfrm>
            <a:off x="6362477" y="581243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4" name="Rectángulo 303"/>
          <p:cNvSpPr/>
          <p:nvPr/>
        </p:nvSpPr>
        <p:spPr>
          <a:xfrm>
            <a:off x="9252749" y="6357422"/>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305" name="Rectángulo 304"/>
          <p:cNvSpPr/>
          <p:nvPr/>
        </p:nvSpPr>
        <p:spPr>
          <a:xfrm>
            <a:off x="6902904" y="6345630"/>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306" name="Rectángulo 305"/>
          <p:cNvSpPr/>
          <p:nvPr/>
        </p:nvSpPr>
        <p:spPr>
          <a:xfrm>
            <a:off x="5189024" y="6352909"/>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10" name="Estrella de 5 puntas 9"/>
          <p:cNvSpPr/>
          <p:nvPr/>
        </p:nvSpPr>
        <p:spPr>
          <a:xfrm>
            <a:off x="2210894" y="1254587"/>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7" name="Estrella de 5 puntas 306"/>
          <p:cNvSpPr/>
          <p:nvPr/>
        </p:nvSpPr>
        <p:spPr>
          <a:xfrm>
            <a:off x="2187262" y="5080889"/>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Estrella de 5 puntas 72"/>
          <p:cNvSpPr/>
          <p:nvPr/>
        </p:nvSpPr>
        <p:spPr>
          <a:xfrm>
            <a:off x="1758536" y="1741632"/>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Rectángulo 73"/>
          <p:cNvSpPr/>
          <p:nvPr/>
        </p:nvSpPr>
        <p:spPr>
          <a:xfrm>
            <a:off x="3676003" y="224589"/>
            <a:ext cx="1124201" cy="6040499"/>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6085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6027003"/>
            <a:ext cx="12192000" cy="830997"/>
          </a:xfrm>
          <a:prstGeom prst="rect">
            <a:avLst/>
          </a:prstGeom>
          <a:solidFill>
            <a:srgbClr val="BFBFBF">
              <a:alpha val="50196"/>
            </a:srgbClr>
          </a:solidFill>
        </p:spPr>
        <p:txBody>
          <a:bodyPr wrap="square" rtlCol="0">
            <a:spAutoFit/>
          </a:bodyPr>
          <a:lstStyle/>
          <a:p>
            <a:pPr algn="ctr"/>
            <a:r>
              <a:rPr lang="es-ES" sz="4800" dirty="0" smtClean="0">
                <a:solidFill>
                  <a:schemeClr val="bg1"/>
                </a:solidFill>
                <a:latin typeface="BadaBoom BB" panose="020B0603050302020204" pitchFamily="34" charset="0"/>
              </a:rPr>
              <a:t>SELECCIÓN INTERFAZ DE USUARIO</a:t>
            </a:r>
            <a:endParaRPr lang="en-US" sz="48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6709799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3517014998"/>
              </p:ext>
            </p:extLst>
          </p:nvPr>
        </p:nvGraphicFramePr>
        <p:xfrm>
          <a:off x="320842" y="762433"/>
          <a:ext cx="11486147" cy="3466531"/>
        </p:xfrm>
        <a:graphic>
          <a:graphicData uri="http://schemas.openxmlformats.org/drawingml/2006/table">
            <a:tbl>
              <a:tblPr firstRow="1" bandRow="1">
                <a:tableStyleId>{F5AB1C69-6EDB-4FF4-983F-18BD219EF322}</a:tableStyleId>
              </a:tblPr>
              <a:tblGrid>
                <a:gridCol w="3192380"/>
                <a:gridCol w="1629479"/>
                <a:gridCol w="1302376"/>
                <a:gridCol w="1246956"/>
                <a:gridCol w="1371652"/>
                <a:gridCol w="1371652"/>
                <a:gridCol w="1371652"/>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r>
                        <a:rPr lang="es-ES" sz="1600" b="1" dirty="0" smtClean="0">
                          <a:solidFill>
                            <a:schemeClr val="tx1">
                              <a:lumMod val="65000"/>
                              <a:lumOff val="35000"/>
                            </a:schemeClr>
                          </a:solidFill>
                        </a:rPr>
                        <a:t>NÚMERO DE USUARIOS</a:t>
                      </a:r>
                      <a:endParaRPr lang="es-ES" sz="1600" b="1" dirty="0">
                        <a:solidFill>
                          <a:schemeClr val="tx1">
                            <a:lumMod val="65000"/>
                            <a:lumOff val="35000"/>
                          </a:schemeClr>
                        </a:solidFill>
                      </a:endParaRPr>
                    </a:p>
                  </a:txBody>
                  <a:tcPr anchor="ctr"/>
                </a:tc>
                <a:tc>
                  <a:txBody>
                    <a:bodyPr/>
                    <a:lstStyle/>
                    <a:p>
                      <a:pPr algn="ctr"/>
                      <a:r>
                        <a:rPr lang="es-ES" dirty="0" smtClean="0"/>
                        <a:t>1.200 </a:t>
                      </a:r>
                      <a:r>
                        <a:rPr lang="es-ES" dirty="0" err="1" smtClean="0"/>
                        <a:t>mill</a:t>
                      </a:r>
                      <a:endParaRPr lang="es-ES" dirty="0"/>
                    </a:p>
                  </a:txBody>
                  <a:tcPr anchor="ctr"/>
                </a:tc>
                <a:tc>
                  <a:txBody>
                    <a:bodyPr/>
                    <a:lstStyle/>
                    <a:p>
                      <a:pPr algn="ctr"/>
                      <a:r>
                        <a:rPr lang="es-ES" dirty="0" smtClean="0"/>
                        <a:t>300 </a:t>
                      </a:r>
                      <a:r>
                        <a:rPr lang="es-ES" dirty="0" err="1" smtClean="0"/>
                        <a:t>mill</a:t>
                      </a:r>
                      <a:endParaRPr lang="es-ES" dirty="0"/>
                    </a:p>
                  </a:txBody>
                  <a:tcPr anchor="ctr"/>
                </a:tc>
                <a:tc>
                  <a:txBody>
                    <a:bodyPr/>
                    <a:lstStyle/>
                    <a:p>
                      <a:pPr algn="ctr"/>
                      <a:r>
                        <a:rPr lang="es-ES" dirty="0" smtClean="0"/>
                        <a:t>100 </a:t>
                      </a:r>
                      <a:r>
                        <a:rPr lang="es-ES" dirty="0" err="1" smtClean="0"/>
                        <a:t>mill</a:t>
                      </a:r>
                      <a:endParaRPr lang="es-ES" dirty="0"/>
                    </a:p>
                  </a:txBody>
                  <a:tcPr anchor="ctr"/>
                </a:tc>
                <a:tc>
                  <a:txBody>
                    <a:bodyPr/>
                    <a:lstStyle/>
                    <a:p>
                      <a:pPr algn="ctr"/>
                      <a:r>
                        <a:rPr lang="es-ES" dirty="0" smtClean="0"/>
                        <a:t>320 </a:t>
                      </a:r>
                      <a:r>
                        <a:rPr lang="es-ES" dirty="0" err="1" smtClean="0"/>
                        <a:t>mill</a:t>
                      </a:r>
                      <a:endParaRPr lang="es-ES" dirty="0"/>
                    </a:p>
                  </a:txBody>
                  <a:tcPr anchor="ctr"/>
                </a:tc>
                <a:tc>
                  <a:txBody>
                    <a:bodyPr/>
                    <a:lstStyle/>
                    <a:p>
                      <a:pPr algn="ctr"/>
                      <a:r>
                        <a:rPr lang="es-ES" dirty="0" smtClean="0"/>
                        <a:t>6 </a:t>
                      </a:r>
                      <a:r>
                        <a:rPr lang="es-ES" dirty="0" err="1" smtClean="0"/>
                        <a:t>mill</a:t>
                      </a:r>
                      <a:endParaRPr lang="es-E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smtClean="0"/>
                        <a:t>1.200 </a:t>
                      </a:r>
                      <a:r>
                        <a:rPr lang="es-ES" dirty="0" err="1" smtClean="0"/>
                        <a:t>mill</a:t>
                      </a:r>
                      <a:endParaRPr lang="es-ES" dirty="0" smtClean="0"/>
                    </a:p>
                  </a:txBody>
                  <a:tcPr anchor="ctr"/>
                </a:tc>
              </a:tr>
              <a:tr h="454905">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41381">
                <a:tc>
                  <a:txBody>
                    <a:bodyPr/>
                    <a:lstStyle/>
                    <a:p>
                      <a:r>
                        <a:rPr lang="es-ES" sz="1600" b="1" dirty="0" smtClean="0">
                          <a:solidFill>
                            <a:schemeClr val="tx1">
                              <a:lumMod val="65000"/>
                              <a:lumOff val="35000"/>
                            </a:schemeClr>
                          </a:solidFill>
                        </a:rPr>
                        <a:t>INTEGRACIÓN CHATBOTS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18615">
                <a:tc>
                  <a:txBody>
                    <a:bodyPr/>
                    <a:lstStyle/>
                    <a:p>
                      <a:r>
                        <a:rPr lang="es-ES" sz="1600" b="1" dirty="0" smtClean="0">
                          <a:solidFill>
                            <a:schemeClr val="tx1">
                              <a:lumMod val="65000"/>
                              <a:lumOff val="35000"/>
                            </a:schemeClr>
                          </a:solidFill>
                        </a:rPr>
                        <a:t>MULTIPLATAFORMA</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518615">
                <a:tc>
                  <a:txBody>
                    <a:bodyPr/>
                    <a:lstStyle/>
                    <a:p>
                      <a:r>
                        <a:rPr lang="es-ES" sz="1600" b="1" dirty="0" smtClean="0">
                          <a:solidFill>
                            <a:schemeClr val="tx1">
                              <a:lumMod val="65000"/>
                              <a:lumOff val="35000"/>
                            </a:schemeClr>
                          </a:solidFill>
                        </a:rPr>
                        <a:t>ESTILO DE LA COMUNICACIÓN</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578" y="1053396"/>
            <a:ext cx="1051482" cy="320433"/>
          </a:xfrm>
          <a:prstGeom prst="rect">
            <a:avLst/>
          </a:prstGeom>
        </p:spPr>
      </p:pic>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1378" y="986634"/>
            <a:ext cx="915683" cy="484773"/>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8170" y="901794"/>
            <a:ext cx="873002" cy="681351"/>
          </a:xfrm>
          <a:prstGeom prst="rect">
            <a:avLst/>
          </a:prstGeom>
        </p:spPr>
      </p:pic>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5236" y="901794"/>
            <a:ext cx="1637367" cy="833608"/>
          </a:xfrm>
          <a:prstGeom prst="rect">
            <a:avLst/>
          </a:prstGeom>
        </p:spPr>
      </p:pic>
      <p:pic>
        <p:nvPicPr>
          <p:cNvPr id="12" name="Imagen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6871" y="955820"/>
            <a:ext cx="607167" cy="515587"/>
          </a:xfrm>
          <a:prstGeom prst="rect">
            <a:avLst/>
          </a:prstGeom>
        </p:spPr>
      </p:pic>
      <p:pic>
        <p:nvPicPr>
          <p:cNvPr id="13" name="Imagen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0796" y="935210"/>
            <a:ext cx="768302" cy="647935"/>
          </a:xfrm>
          <a:prstGeom prst="rect">
            <a:avLst/>
          </a:prstGeom>
        </p:spPr>
      </p:pic>
      <p:sp>
        <p:nvSpPr>
          <p:cNvPr id="14" name="Elipse 13"/>
          <p:cNvSpPr/>
          <p:nvPr/>
        </p:nvSpPr>
        <p:spPr>
          <a:xfrm>
            <a:off x="5946617" y="478505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4124789" y="282119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7719818" y="478505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10236867" y="4707949"/>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18" name="Rectángulo 17"/>
          <p:cNvSpPr/>
          <p:nvPr/>
        </p:nvSpPr>
        <p:spPr>
          <a:xfrm>
            <a:off x="7887022" y="4696157"/>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19" name="Rectángulo 18"/>
          <p:cNvSpPr/>
          <p:nvPr/>
        </p:nvSpPr>
        <p:spPr>
          <a:xfrm>
            <a:off x="6173142" y="4703436"/>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21" name="Elipse 20"/>
          <p:cNvSpPr/>
          <p:nvPr/>
        </p:nvSpPr>
        <p:spPr>
          <a:xfrm>
            <a:off x="11033978" y="281509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p:cNvSpPr/>
          <p:nvPr/>
        </p:nvSpPr>
        <p:spPr>
          <a:xfrm>
            <a:off x="10063190" y="4757739"/>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strella de 5 puntas 22"/>
          <p:cNvSpPr/>
          <p:nvPr/>
        </p:nvSpPr>
        <p:spPr>
          <a:xfrm>
            <a:off x="2604357" y="2751116"/>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p:cNvSpPr/>
          <p:nvPr/>
        </p:nvSpPr>
        <p:spPr>
          <a:xfrm>
            <a:off x="6955006" y="281509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9644168" y="285861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8223438" y="2815094"/>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p:cNvSpPr/>
          <p:nvPr/>
        </p:nvSpPr>
        <p:spPr>
          <a:xfrm>
            <a:off x="5684916" y="281509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p:cNvSpPr/>
          <p:nvPr/>
        </p:nvSpPr>
        <p:spPr>
          <a:xfrm>
            <a:off x="4124789" y="230631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p:cNvSpPr/>
          <p:nvPr/>
        </p:nvSpPr>
        <p:spPr>
          <a:xfrm>
            <a:off x="5684916" y="234468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p:cNvSpPr/>
          <p:nvPr/>
        </p:nvSpPr>
        <p:spPr>
          <a:xfrm>
            <a:off x="6953968" y="234468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p:cNvSpPr/>
          <p:nvPr/>
        </p:nvSpPr>
        <p:spPr>
          <a:xfrm>
            <a:off x="8224357" y="23446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9644168" y="23446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Elipse 33"/>
          <p:cNvSpPr/>
          <p:nvPr/>
        </p:nvSpPr>
        <p:spPr>
          <a:xfrm>
            <a:off x="11033978" y="234468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p:cNvSpPr/>
          <p:nvPr/>
        </p:nvSpPr>
        <p:spPr>
          <a:xfrm>
            <a:off x="5710513" y="386585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8223438" y="386585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4124789"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Elipse 38"/>
          <p:cNvSpPr/>
          <p:nvPr/>
        </p:nvSpPr>
        <p:spPr>
          <a:xfrm>
            <a:off x="6960711"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9644168"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11033978" y="386584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9627088" y="335191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p:cNvSpPr/>
          <p:nvPr/>
        </p:nvSpPr>
        <p:spPr>
          <a:xfrm>
            <a:off x="6953968" y="336565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4124789" y="330769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lipse 45"/>
          <p:cNvSpPr/>
          <p:nvPr/>
        </p:nvSpPr>
        <p:spPr>
          <a:xfrm>
            <a:off x="5689347" y="336565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p:cNvSpPr/>
          <p:nvPr/>
        </p:nvSpPr>
        <p:spPr>
          <a:xfrm>
            <a:off x="8223438" y="33593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p:cNvSpPr/>
          <p:nvPr/>
        </p:nvSpPr>
        <p:spPr>
          <a:xfrm>
            <a:off x="11030738" y="33593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INTERFAZ DE USUARIO</a:t>
            </a:r>
            <a:endParaRPr lang="en-US" sz="5400" dirty="0">
              <a:solidFill>
                <a:schemeClr val="bg1"/>
              </a:solidFill>
              <a:latin typeface="BadaBoom BB" panose="020B0603050302020204" pitchFamily="34" charset="0"/>
            </a:endParaRPr>
          </a:p>
        </p:txBody>
      </p:sp>
      <p:sp>
        <p:nvSpPr>
          <p:cNvPr id="49" name="Rectángulo 48"/>
          <p:cNvSpPr/>
          <p:nvPr/>
        </p:nvSpPr>
        <p:spPr>
          <a:xfrm>
            <a:off x="9120737" y="762433"/>
            <a:ext cx="1313632" cy="3466532"/>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8082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10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2235221297"/>
              </p:ext>
            </p:extLst>
          </p:nvPr>
        </p:nvGraphicFramePr>
        <p:xfrm>
          <a:off x="1700463" y="513347"/>
          <a:ext cx="8855242" cy="4315327"/>
        </p:xfrm>
        <a:graphic>
          <a:graphicData uri="http://schemas.openxmlformats.org/drawingml/2006/table">
            <a:tbl>
              <a:tblPr firstRow="1" bandRow="1">
                <a:tableStyleId>{F5AB1C69-6EDB-4FF4-983F-18BD219EF322}</a:tableStyleId>
              </a:tblPr>
              <a:tblGrid>
                <a:gridCol w="2951747"/>
                <a:gridCol w="1543865"/>
                <a:gridCol w="1448075"/>
                <a:gridCol w="1386455"/>
                <a:gridCol w="1525100"/>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r>
              <a:tr h="454905">
                <a:tc>
                  <a:txBody>
                    <a:bodyPr/>
                    <a:lstStyle/>
                    <a:p>
                      <a:r>
                        <a:rPr lang="es-ES" sz="1600" b="1" dirty="0" smtClean="0">
                          <a:solidFill>
                            <a:schemeClr val="tx1">
                              <a:lumMod val="65000"/>
                              <a:lumOff val="35000"/>
                            </a:schemeClr>
                          </a:solidFill>
                        </a:rPr>
                        <a:t>COBERTURA</a:t>
                      </a:r>
                      <a:r>
                        <a:rPr lang="es-ES" sz="1600" b="1" baseline="0" dirty="0" smtClean="0">
                          <a:solidFill>
                            <a:schemeClr val="tx1">
                              <a:lumMod val="65000"/>
                              <a:lumOff val="35000"/>
                            </a:schemeClr>
                          </a:solidFill>
                        </a:rPr>
                        <a:t> IDIOMAS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541381">
                <a:tc>
                  <a:txBody>
                    <a:bodyPr/>
                    <a:lstStyle/>
                    <a:p>
                      <a:r>
                        <a:rPr lang="es-ES" sz="1600" b="1" dirty="0" smtClean="0">
                          <a:solidFill>
                            <a:schemeClr val="tx1">
                              <a:lumMod val="65000"/>
                              <a:lumOff val="35000"/>
                            </a:schemeClr>
                          </a:solidFill>
                        </a:rPr>
                        <a:t>DISPONIBILIDAD</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r>
              <a:tr h="458278">
                <a:tc>
                  <a:txBody>
                    <a:bodyPr/>
                    <a:lstStyle/>
                    <a:p>
                      <a:r>
                        <a:rPr lang="es-ES" sz="1600" b="1" dirty="0" smtClean="0">
                          <a:solidFill>
                            <a:schemeClr val="tx1">
                              <a:lumMod val="65000"/>
                              <a:lumOff val="35000"/>
                            </a:schemeClr>
                          </a:solidFill>
                        </a:rPr>
                        <a:t>FUNCIONALIDAD Y BÚSQUEDAS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513348">
                <a:tc>
                  <a:txBody>
                    <a:bodyPr/>
                    <a:lstStyle/>
                    <a:p>
                      <a:r>
                        <a:rPr lang="es-ES" sz="1600" b="1" baseline="0" dirty="0" smtClean="0">
                          <a:solidFill>
                            <a:schemeClr val="tx1">
                              <a:lumMod val="65000"/>
                              <a:lumOff val="35000"/>
                            </a:schemeClr>
                          </a:solidFill>
                        </a:rPr>
                        <a:t>FUENTES RECETAS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417094">
                <a:tc>
                  <a:txBody>
                    <a:bodyPr/>
                    <a:lstStyle/>
                    <a:p>
                      <a:r>
                        <a:rPr lang="es-ES" sz="1600" b="1" dirty="0" smtClean="0">
                          <a:solidFill>
                            <a:schemeClr val="tx1">
                              <a:lumMod val="65000"/>
                              <a:lumOff val="35000"/>
                            </a:schemeClr>
                          </a:solidFill>
                        </a:rPr>
                        <a:t>JERARQUÍA</a:t>
                      </a:r>
                      <a:r>
                        <a:rPr lang="es-ES" sz="1600" b="1" baseline="0" dirty="0" smtClean="0">
                          <a:solidFill>
                            <a:schemeClr val="tx1">
                              <a:lumMod val="65000"/>
                              <a:lumOff val="35000"/>
                            </a:schemeClr>
                          </a:solidFill>
                        </a:rPr>
                        <a:t> ALIMENTOS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97306">
                <a:tc>
                  <a:txBody>
                    <a:bodyPr/>
                    <a:lstStyle/>
                    <a:p>
                      <a:r>
                        <a:rPr lang="es-ES" sz="1600" b="1" dirty="0" smtClean="0">
                          <a:solidFill>
                            <a:schemeClr val="tx1">
                              <a:lumMod val="65000"/>
                              <a:lumOff val="35000"/>
                            </a:schemeClr>
                          </a:solidFill>
                        </a:rPr>
                        <a:t>API</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21" y="575489"/>
            <a:ext cx="1524000" cy="762000"/>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0259" y="656491"/>
            <a:ext cx="680998" cy="680998"/>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8903" y="812900"/>
            <a:ext cx="1074045" cy="397885"/>
          </a:xfrm>
          <a:prstGeom prst="rect">
            <a:avLst/>
          </a:prstGeom>
        </p:spPr>
      </p:pic>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8712" y="812900"/>
            <a:ext cx="1071229" cy="397885"/>
          </a:xfrm>
          <a:prstGeom prst="rect">
            <a:avLst/>
          </a:prstGeom>
        </p:spPr>
      </p:pic>
      <p:sp>
        <p:nvSpPr>
          <p:cNvPr id="9" name="1 CuadroTexto"/>
          <p:cNvSpPr txBox="1"/>
          <p:nvPr/>
        </p:nvSpPr>
        <p:spPr>
          <a:xfrm>
            <a:off x="0" y="5942691"/>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BASE DATOS DE RECETAS</a:t>
            </a:r>
            <a:endParaRPr lang="en-US" sz="5400" dirty="0">
              <a:solidFill>
                <a:schemeClr val="bg1"/>
              </a:solidFill>
              <a:latin typeface="BadaBoom BB" panose="020B0603050302020204" pitchFamily="34" charset="0"/>
            </a:endParaRPr>
          </a:p>
        </p:txBody>
      </p:sp>
      <p:sp>
        <p:nvSpPr>
          <p:cNvPr id="15" name="Elipse 14"/>
          <p:cNvSpPr/>
          <p:nvPr/>
        </p:nvSpPr>
        <p:spPr>
          <a:xfrm>
            <a:off x="4605392" y="525257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5344683" y="20421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8895642" y="5175468"/>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18" name="Rectángulo 17"/>
          <p:cNvSpPr/>
          <p:nvPr/>
        </p:nvSpPr>
        <p:spPr>
          <a:xfrm>
            <a:off x="6545797" y="5163676"/>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19" name="Rectángulo 18"/>
          <p:cNvSpPr/>
          <p:nvPr/>
        </p:nvSpPr>
        <p:spPr>
          <a:xfrm>
            <a:off x="4831917" y="5170955"/>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20" name="Elipse 19"/>
          <p:cNvSpPr/>
          <p:nvPr/>
        </p:nvSpPr>
        <p:spPr>
          <a:xfrm>
            <a:off x="8721965" y="522525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p:cNvSpPr/>
          <p:nvPr/>
        </p:nvSpPr>
        <p:spPr>
          <a:xfrm>
            <a:off x="5344683" y="256483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p:cNvSpPr/>
          <p:nvPr/>
        </p:nvSpPr>
        <p:spPr>
          <a:xfrm>
            <a:off x="5344683" y="30690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p:cNvSpPr/>
          <p:nvPr/>
        </p:nvSpPr>
        <p:spPr>
          <a:xfrm>
            <a:off x="5344683" y="356041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p:cNvSpPr/>
          <p:nvPr/>
        </p:nvSpPr>
        <p:spPr>
          <a:xfrm>
            <a:off x="5344683" y="40167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5344683" y="159530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6829667" y="160875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p:cNvSpPr/>
          <p:nvPr/>
        </p:nvSpPr>
        <p:spPr>
          <a:xfrm>
            <a:off x="6829667" y="35604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p:cNvSpPr/>
          <p:nvPr/>
        </p:nvSpPr>
        <p:spPr>
          <a:xfrm>
            <a:off x="5344683" y="45210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strella de 5 puntas 29"/>
          <p:cNvSpPr/>
          <p:nvPr/>
        </p:nvSpPr>
        <p:spPr>
          <a:xfrm>
            <a:off x="2528081" y="1538678"/>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p:cNvSpPr/>
          <p:nvPr/>
        </p:nvSpPr>
        <p:spPr>
          <a:xfrm>
            <a:off x="6829667" y="3069074"/>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p:cNvSpPr/>
          <p:nvPr/>
        </p:nvSpPr>
        <p:spPr>
          <a:xfrm>
            <a:off x="6832398" y="258730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6832398" y="2105526"/>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6829667" y="452102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Elipse 36"/>
          <p:cNvSpPr/>
          <p:nvPr/>
        </p:nvSpPr>
        <p:spPr>
          <a:xfrm>
            <a:off x="8204157" y="208417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8224710" y="35557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8243376" y="406360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p:cNvSpPr/>
          <p:nvPr/>
        </p:nvSpPr>
        <p:spPr>
          <a:xfrm>
            <a:off x="8225040" y="256483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8224710" y="164219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8247665" y="30674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strella de 5 puntas 43"/>
          <p:cNvSpPr/>
          <p:nvPr/>
        </p:nvSpPr>
        <p:spPr>
          <a:xfrm>
            <a:off x="3396573" y="2494756"/>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8247665" y="452102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p:cNvSpPr/>
          <p:nvPr/>
        </p:nvSpPr>
        <p:spPr>
          <a:xfrm>
            <a:off x="6365915" y="521244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p:cNvSpPr/>
          <p:nvPr/>
        </p:nvSpPr>
        <p:spPr>
          <a:xfrm>
            <a:off x="9680703" y="355917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Elipse 48"/>
          <p:cNvSpPr/>
          <p:nvPr/>
        </p:nvSpPr>
        <p:spPr>
          <a:xfrm>
            <a:off x="9665663" y="306748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Elipse 49"/>
          <p:cNvSpPr/>
          <p:nvPr/>
        </p:nvSpPr>
        <p:spPr>
          <a:xfrm>
            <a:off x="9680703" y="40232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p:cNvSpPr/>
          <p:nvPr/>
        </p:nvSpPr>
        <p:spPr>
          <a:xfrm>
            <a:off x="6841508" y="4051752"/>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Elipse 51"/>
          <p:cNvSpPr/>
          <p:nvPr/>
        </p:nvSpPr>
        <p:spPr>
          <a:xfrm>
            <a:off x="9680703" y="1608758"/>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Elipse 52"/>
          <p:cNvSpPr/>
          <p:nvPr/>
        </p:nvSpPr>
        <p:spPr>
          <a:xfrm>
            <a:off x="9665663" y="451608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Elipse 53"/>
          <p:cNvSpPr/>
          <p:nvPr/>
        </p:nvSpPr>
        <p:spPr>
          <a:xfrm>
            <a:off x="9665663" y="255863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Elipse 54"/>
          <p:cNvSpPr/>
          <p:nvPr/>
        </p:nvSpPr>
        <p:spPr>
          <a:xfrm>
            <a:off x="9680703" y="208075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55"/>
          <p:cNvSpPr/>
          <p:nvPr/>
        </p:nvSpPr>
        <p:spPr>
          <a:xfrm>
            <a:off x="6255473" y="575489"/>
            <a:ext cx="1368551" cy="4253185"/>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823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189" y="658163"/>
            <a:ext cx="8565622" cy="4718713"/>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ARQUITECTURA</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859806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54480" y="230008"/>
            <a:ext cx="8665845" cy="6104117"/>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MODELADO BASE DATOS FRIGORÍFICO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622501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0"/>
            <a:ext cx="12197954" cy="6858000"/>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#INTENCIONES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629983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6680" y="0"/>
            <a:ext cx="12085320" cy="6794675"/>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ENTRENAMIENTO DE INTENCIONES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8781521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t="-9000" b="-9000"/>
          </a:stretch>
        </a:blipFill>
        <a:effectLst/>
      </p:bgPr>
    </p:bg>
    <p:spTree>
      <p:nvGrpSpPr>
        <p:cNvPr id="1" name=""/>
        <p:cNvGrpSpPr/>
        <p:nvPr/>
      </p:nvGrpSpPr>
      <p:grpSpPr>
        <a:xfrm>
          <a:off x="0" y="0"/>
          <a:ext cx="0" cy="0"/>
          <a:chOff x="0" y="0"/>
          <a:chExt cx="0" cy="0"/>
        </a:xfrm>
      </p:grpSpPr>
      <p:sp>
        <p:nvSpPr>
          <p:cNvPr id="3" name="Elipse 2"/>
          <p:cNvSpPr/>
          <p:nvPr/>
        </p:nvSpPr>
        <p:spPr>
          <a:xfrm>
            <a:off x="986597" y="1392184"/>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1</a:t>
            </a:r>
            <a:endParaRPr lang="es-ES" sz="6600" b="1" dirty="0">
              <a:latin typeface="Arial Rounded MT Bold" panose="020F0704030504030204" pitchFamily="34" charset="0"/>
            </a:endParaRPr>
          </a:p>
        </p:txBody>
      </p:sp>
      <p:sp>
        <p:nvSpPr>
          <p:cNvPr id="5" name="Flecha derecha 4"/>
          <p:cNvSpPr/>
          <p:nvPr/>
        </p:nvSpPr>
        <p:spPr>
          <a:xfrm>
            <a:off x="2286007" y="1691649"/>
            <a:ext cx="1860883" cy="49509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p:cNvSpPr/>
          <p:nvPr/>
        </p:nvSpPr>
        <p:spPr>
          <a:xfrm>
            <a:off x="4555966" y="1392184"/>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2</a:t>
            </a:r>
            <a:endParaRPr lang="es-ES" sz="6600" b="1" dirty="0">
              <a:latin typeface="Arial Rounded MT Bold" panose="020F0704030504030204" pitchFamily="34" charset="0"/>
            </a:endParaRPr>
          </a:p>
        </p:txBody>
      </p:sp>
      <p:sp>
        <p:nvSpPr>
          <p:cNvPr id="8" name="Flecha derecha 7"/>
          <p:cNvSpPr/>
          <p:nvPr/>
        </p:nvSpPr>
        <p:spPr>
          <a:xfrm>
            <a:off x="5919546" y="1691649"/>
            <a:ext cx="2021297" cy="49509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derecha 11"/>
          <p:cNvSpPr/>
          <p:nvPr/>
        </p:nvSpPr>
        <p:spPr>
          <a:xfrm>
            <a:off x="4977068" y="3951080"/>
            <a:ext cx="1860883" cy="48463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derecha 12"/>
          <p:cNvSpPr/>
          <p:nvPr/>
        </p:nvSpPr>
        <p:spPr>
          <a:xfrm>
            <a:off x="8281741" y="3993252"/>
            <a:ext cx="1860883" cy="48463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curvado 14"/>
          <p:cNvCxnSpPr>
            <a:endCxn id="32" idx="0"/>
          </p:cNvCxnSpPr>
          <p:nvPr/>
        </p:nvCxnSpPr>
        <p:spPr>
          <a:xfrm rot="10800000" flipV="1">
            <a:off x="4146890" y="2516707"/>
            <a:ext cx="4305296" cy="1147300"/>
          </a:xfrm>
          <a:prstGeom prst="curvedConnector2">
            <a:avLst/>
          </a:prstGeom>
          <a:ln w="152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8181474" y="1420117"/>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3</a:t>
            </a:r>
            <a:endParaRPr lang="es-ES" sz="6600" b="1" dirty="0">
              <a:latin typeface="Arial Rounded MT Bold" panose="020F0704030504030204" pitchFamily="34" charset="0"/>
            </a:endParaRPr>
          </a:p>
        </p:txBody>
      </p:sp>
      <p:sp>
        <p:nvSpPr>
          <p:cNvPr id="32" name="Elipse 31"/>
          <p:cNvSpPr/>
          <p:nvPr/>
        </p:nvSpPr>
        <p:spPr>
          <a:xfrm>
            <a:off x="3601458" y="3664007"/>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4</a:t>
            </a:r>
            <a:endParaRPr lang="es-ES" sz="6600" b="1" dirty="0">
              <a:latin typeface="Arial Rounded MT Bold" panose="020F0704030504030204" pitchFamily="34" charset="0"/>
            </a:endParaRPr>
          </a:p>
        </p:txBody>
      </p:sp>
      <p:sp>
        <p:nvSpPr>
          <p:cNvPr id="33" name="Elipse 32"/>
          <p:cNvSpPr/>
          <p:nvPr/>
        </p:nvSpPr>
        <p:spPr>
          <a:xfrm>
            <a:off x="7006392" y="3652176"/>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a:latin typeface="Arial Rounded MT Bold" panose="020F0704030504030204" pitchFamily="34" charset="0"/>
              </a:rPr>
              <a:t>5</a:t>
            </a:r>
          </a:p>
        </p:txBody>
      </p:sp>
      <p:sp>
        <p:nvSpPr>
          <p:cNvPr id="34" name="Elipse 33"/>
          <p:cNvSpPr/>
          <p:nvPr/>
        </p:nvSpPr>
        <p:spPr>
          <a:xfrm>
            <a:off x="10327111" y="3664007"/>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6</a:t>
            </a:r>
            <a:endParaRPr lang="es-ES" sz="6600" b="1" dirty="0">
              <a:latin typeface="Arial Rounded MT Bold" panose="020F0704030504030204" pitchFamily="34" charset="0"/>
            </a:endParaRPr>
          </a:p>
        </p:txBody>
      </p:sp>
      <p:sp>
        <p:nvSpPr>
          <p:cNvPr id="37" name="Rectángulo 36"/>
          <p:cNvSpPr/>
          <p:nvPr/>
        </p:nvSpPr>
        <p:spPr>
          <a:xfrm>
            <a:off x="212397" y="188597"/>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Introducción motivación</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38" name="Rectángulo 37"/>
          <p:cNvSpPr/>
          <p:nvPr/>
        </p:nvSpPr>
        <p:spPr>
          <a:xfrm>
            <a:off x="3931292" y="189499"/>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Metodología </a:t>
            </a:r>
          </a:p>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trabajo</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39" name="Rectángulo 38"/>
          <p:cNvSpPr/>
          <p:nvPr/>
        </p:nvSpPr>
        <p:spPr>
          <a:xfrm>
            <a:off x="7500661" y="682332"/>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Dificultades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0" name="Rectángulo 39"/>
          <p:cNvSpPr/>
          <p:nvPr/>
        </p:nvSpPr>
        <p:spPr>
          <a:xfrm>
            <a:off x="2682720" y="4694050"/>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Demo</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1" name="Rectángulo 40"/>
          <p:cNvSpPr/>
          <p:nvPr/>
        </p:nvSpPr>
        <p:spPr>
          <a:xfrm>
            <a:off x="6024464" y="4710954"/>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Conclusiones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2" name="Rectángulo 41"/>
          <p:cNvSpPr/>
          <p:nvPr/>
        </p:nvSpPr>
        <p:spPr>
          <a:xfrm>
            <a:off x="9263662" y="4722785"/>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Próximos</a:t>
            </a:r>
          </a:p>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pasos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51"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ÍNDICE</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8193636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3820" y="97599"/>
            <a:ext cx="12024360" cy="6760401"/>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@ENTIDADES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134210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1673"/>
            <a:ext cx="12192000" cy="6854653"/>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ENTRENAMIENTO DE ENTIDADES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3780541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867" y="0"/>
            <a:ext cx="11645248" cy="6728987"/>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DEFINICIÓN FLUJO CONVERSACIÓN</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4267188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76736" y="0"/>
            <a:ext cx="11238527" cy="6318586"/>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IMPLEMENTACIÓN DEL FLUJO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687286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APLICACIÓN ORQUESTADORA</a:t>
            </a:r>
            <a:endParaRPr lang="en-US" sz="5400" dirty="0">
              <a:solidFill>
                <a:schemeClr val="bg1"/>
              </a:solidFill>
              <a:latin typeface="BadaBoom BB" panose="020B0603050302020204" pitchFamily="34" charset="0"/>
            </a:endParaRP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653" y="799460"/>
            <a:ext cx="3373604" cy="978911"/>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402" y="2047164"/>
            <a:ext cx="9081734" cy="330112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200267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l="-11000" r="-11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DIFICULTADES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2992679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5229" y="3807046"/>
            <a:ext cx="1564506" cy="828268"/>
          </a:xfrm>
          <a:prstGeom prst="rect">
            <a:avLst/>
          </a:prstGeom>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l="7680" r="7109"/>
          <a:stretch/>
        </p:blipFill>
        <p:spPr>
          <a:xfrm>
            <a:off x="3914690" y="1171828"/>
            <a:ext cx="1137042" cy="1211021"/>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215" y="1363202"/>
            <a:ext cx="1656535" cy="828268"/>
          </a:xfrm>
          <a:prstGeom prst="rect">
            <a:avLst/>
          </a:prstGeom>
        </p:spPr>
      </p:pic>
      <p:sp>
        <p:nvSpPr>
          <p:cNvPr id="15" name="Rectángulo redondeado 14"/>
          <p:cNvSpPr/>
          <p:nvPr/>
        </p:nvSpPr>
        <p:spPr>
          <a:xfrm>
            <a:off x="3600478" y="3362793"/>
            <a:ext cx="1942485" cy="1716775"/>
          </a:xfrm>
          <a:prstGeom prst="round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redondeado 16"/>
          <p:cNvSpPr/>
          <p:nvPr/>
        </p:nvSpPr>
        <p:spPr>
          <a:xfrm>
            <a:off x="3511968" y="918950"/>
            <a:ext cx="1942485" cy="1716775"/>
          </a:xfrm>
          <a:prstGeom prst="round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redondeado 17"/>
          <p:cNvSpPr/>
          <p:nvPr/>
        </p:nvSpPr>
        <p:spPr>
          <a:xfrm>
            <a:off x="6590226" y="918949"/>
            <a:ext cx="1942485" cy="1716775"/>
          </a:xfrm>
          <a:prstGeom prst="round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redondeado 18"/>
          <p:cNvSpPr/>
          <p:nvPr/>
        </p:nvSpPr>
        <p:spPr>
          <a:xfrm>
            <a:off x="6644843" y="3362793"/>
            <a:ext cx="1942485" cy="1716775"/>
          </a:xfrm>
          <a:prstGeom prst="round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p:cNvSpPr/>
          <p:nvPr/>
        </p:nvSpPr>
        <p:spPr>
          <a:xfrm>
            <a:off x="5060718" y="2028076"/>
            <a:ext cx="1957137" cy="1780923"/>
          </a:xfrm>
          <a:prstGeom prst="ellipse">
            <a:avLst/>
          </a:prstGeom>
          <a:solidFill>
            <a:schemeClr val="bg1"/>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DIFICULTADES</a:t>
            </a:r>
            <a:endParaRPr lang="en-US" sz="5400" dirty="0">
              <a:solidFill>
                <a:schemeClr val="bg1"/>
              </a:solidFill>
              <a:latin typeface="BadaBoom BB" panose="020B0603050302020204" pitchFamily="34" charset="0"/>
            </a:endParaRPr>
          </a:p>
        </p:txBody>
      </p:sp>
      <p:pic>
        <p:nvPicPr>
          <p:cNvPr id="22" name="Imagen 21"/>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5503599" y="2382849"/>
            <a:ext cx="1071594" cy="1071594"/>
          </a:xfrm>
          <a:prstGeom prst="rect">
            <a:avLst/>
          </a:prstGeom>
        </p:spPr>
      </p:pic>
      <p:sp>
        <p:nvSpPr>
          <p:cNvPr id="23" name="Rectángulo 22"/>
          <p:cNvSpPr/>
          <p:nvPr/>
        </p:nvSpPr>
        <p:spPr>
          <a:xfrm>
            <a:off x="423296" y="1000761"/>
            <a:ext cx="2923919" cy="369332"/>
          </a:xfrm>
          <a:prstGeom prst="rect">
            <a:avLst/>
          </a:prstGeom>
          <a:noFill/>
        </p:spPr>
        <p:txBody>
          <a:bodyPr wrap="square">
            <a:spAutoFit/>
          </a:bodyPr>
          <a:lstStyle/>
          <a:p>
            <a:pPr algn="r">
              <a:spcBef>
                <a:spcPts val="1800"/>
              </a:spcBef>
            </a:pPr>
            <a:r>
              <a:rPr lang="es-ES" b="1" dirty="0" smtClean="0">
                <a:solidFill>
                  <a:schemeClr val="tx1">
                    <a:lumMod val="50000"/>
                    <a:lumOff val="50000"/>
                  </a:schemeClr>
                </a:solidFill>
                <a:latin typeface="Arial Rounded MT Bold" panose="020F0704030504030204" pitchFamily="34" charset="0"/>
              </a:rPr>
              <a:t>Limitaciones Watson</a:t>
            </a:r>
          </a:p>
        </p:txBody>
      </p:sp>
      <p:sp>
        <p:nvSpPr>
          <p:cNvPr id="24" name="Rectángulo 23"/>
          <p:cNvSpPr/>
          <p:nvPr/>
        </p:nvSpPr>
        <p:spPr>
          <a:xfrm>
            <a:off x="8697464" y="1002551"/>
            <a:ext cx="3043406" cy="369332"/>
          </a:xfrm>
          <a:prstGeom prst="rect">
            <a:avLst/>
          </a:prstGeom>
          <a:noFill/>
        </p:spPr>
        <p:txBody>
          <a:bodyPr wrap="square">
            <a:spAutoFit/>
          </a:bodyPr>
          <a:lstStyle/>
          <a:p>
            <a:pPr>
              <a:spcBef>
                <a:spcPts val="1800"/>
              </a:spcBef>
            </a:pPr>
            <a:r>
              <a:rPr lang="es-ES" b="1" dirty="0" smtClean="0">
                <a:solidFill>
                  <a:schemeClr val="tx1">
                    <a:lumMod val="50000"/>
                    <a:lumOff val="50000"/>
                  </a:schemeClr>
                </a:solidFill>
                <a:latin typeface="Arial Rounded MT Bold" panose="020F0704030504030204" pitchFamily="34" charset="0"/>
              </a:rPr>
              <a:t>Limitaciones Food2Fork</a:t>
            </a:r>
          </a:p>
        </p:txBody>
      </p:sp>
      <p:sp>
        <p:nvSpPr>
          <p:cNvPr id="25" name="Rectángulo 24"/>
          <p:cNvSpPr/>
          <p:nvPr/>
        </p:nvSpPr>
        <p:spPr>
          <a:xfrm>
            <a:off x="614339" y="3490188"/>
            <a:ext cx="2788546" cy="369332"/>
          </a:xfrm>
          <a:prstGeom prst="rect">
            <a:avLst/>
          </a:prstGeom>
          <a:noFill/>
        </p:spPr>
        <p:txBody>
          <a:bodyPr wrap="square">
            <a:spAutoFit/>
          </a:bodyPr>
          <a:lstStyle/>
          <a:p>
            <a:pPr algn="r">
              <a:spcBef>
                <a:spcPts val="1800"/>
              </a:spcBef>
            </a:pPr>
            <a:r>
              <a:rPr lang="es-ES" b="1" dirty="0" smtClean="0">
                <a:solidFill>
                  <a:schemeClr val="tx1">
                    <a:lumMod val="50000"/>
                    <a:lumOff val="50000"/>
                  </a:schemeClr>
                </a:solidFill>
                <a:latin typeface="Arial Rounded MT Bold" panose="020F0704030504030204" pitchFamily="34" charset="0"/>
              </a:rPr>
              <a:t>Entrenamiento</a:t>
            </a:r>
            <a:endParaRPr lang="es-ES" b="1" dirty="0" smtClean="0">
              <a:solidFill>
                <a:schemeClr val="tx1">
                  <a:lumMod val="50000"/>
                  <a:lumOff val="50000"/>
                </a:schemeClr>
              </a:solidFill>
              <a:latin typeface="Arial Rounded MT Bold" panose="020F0704030504030204" pitchFamily="34" charset="0"/>
            </a:endParaRPr>
          </a:p>
        </p:txBody>
      </p:sp>
      <p:sp>
        <p:nvSpPr>
          <p:cNvPr id="26" name="Rectángulo 25"/>
          <p:cNvSpPr/>
          <p:nvPr/>
        </p:nvSpPr>
        <p:spPr>
          <a:xfrm>
            <a:off x="8707751" y="3503346"/>
            <a:ext cx="2788546" cy="369332"/>
          </a:xfrm>
          <a:prstGeom prst="rect">
            <a:avLst/>
          </a:prstGeom>
          <a:noFill/>
        </p:spPr>
        <p:txBody>
          <a:bodyPr wrap="square">
            <a:spAutoFit/>
          </a:bodyPr>
          <a:lstStyle/>
          <a:p>
            <a:pPr>
              <a:spcBef>
                <a:spcPts val="1800"/>
              </a:spcBef>
            </a:pPr>
            <a:r>
              <a:rPr lang="es-ES" b="1" dirty="0" smtClean="0">
                <a:solidFill>
                  <a:schemeClr val="tx1">
                    <a:lumMod val="50000"/>
                    <a:lumOff val="50000"/>
                  </a:schemeClr>
                </a:solidFill>
                <a:latin typeface="Arial Rounded MT Bold" panose="020F0704030504030204" pitchFamily="34" charset="0"/>
              </a:rPr>
              <a:t>Limitaciones </a:t>
            </a:r>
            <a:r>
              <a:rPr lang="es-ES" b="1" dirty="0" err="1" smtClean="0">
                <a:solidFill>
                  <a:schemeClr val="tx1">
                    <a:lumMod val="50000"/>
                    <a:lumOff val="50000"/>
                  </a:schemeClr>
                </a:solidFill>
                <a:latin typeface="Arial Rounded MT Bold" panose="020F0704030504030204" pitchFamily="34" charset="0"/>
              </a:rPr>
              <a:t>Slack</a:t>
            </a:r>
            <a:endParaRPr lang="es-ES" b="1" dirty="0" smtClean="0">
              <a:solidFill>
                <a:schemeClr val="tx1">
                  <a:lumMod val="50000"/>
                  <a:lumOff val="50000"/>
                </a:schemeClr>
              </a:solidFill>
              <a:latin typeface="Arial Rounded MT Bold" panose="020F0704030504030204" pitchFamily="34" charset="0"/>
            </a:endParaRPr>
          </a:p>
        </p:txBody>
      </p:sp>
      <p:sp>
        <p:nvSpPr>
          <p:cNvPr id="27" name="Rectángulo 26"/>
          <p:cNvSpPr/>
          <p:nvPr/>
        </p:nvSpPr>
        <p:spPr>
          <a:xfrm>
            <a:off x="8857653" y="1363202"/>
            <a:ext cx="3227991" cy="1384995"/>
          </a:xfrm>
          <a:prstGeom prst="rect">
            <a:avLst/>
          </a:prstGeom>
          <a:noFill/>
        </p:spPr>
        <p:txBody>
          <a:bodyPr wrap="square">
            <a:spAutoFit/>
          </a:bodyPr>
          <a:lstStyle/>
          <a:p>
            <a:r>
              <a:rPr lang="es-ES" sz="1400" dirty="0" smtClean="0">
                <a:solidFill>
                  <a:schemeClr val="bg1">
                    <a:lumMod val="65000"/>
                  </a:schemeClr>
                </a:solidFill>
                <a:latin typeface="Arial Rounded MT Bold" panose="020F0704030504030204" pitchFamily="34" charset="0"/>
              </a:rPr>
              <a:t>Inestable</a:t>
            </a:r>
          </a:p>
          <a:p>
            <a:r>
              <a:rPr lang="es-ES" sz="1400" dirty="0" smtClean="0">
                <a:solidFill>
                  <a:schemeClr val="bg1">
                    <a:lumMod val="65000"/>
                  </a:schemeClr>
                </a:solidFill>
                <a:latin typeface="Arial Rounded MT Bold" panose="020F0704030504030204" pitchFamily="34" charset="0"/>
              </a:rPr>
              <a:t>Sólo disponible en inglés</a:t>
            </a:r>
          </a:p>
          <a:p>
            <a:r>
              <a:rPr lang="es-ES" sz="1400" dirty="0" smtClean="0">
                <a:solidFill>
                  <a:schemeClr val="bg1">
                    <a:lumMod val="65000"/>
                  </a:schemeClr>
                </a:solidFill>
                <a:latin typeface="Arial Rounded MT Bold" panose="020F0704030504030204" pitchFamily="34" charset="0"/>
              </a:rPr>
              <a:t>Actualización y variedad de rectas</a:t>
            </a:r>
          </a:p>
          <a:p>
            <a:r>
              <a:rPr lang="es-ES" sz="1400" dirty="0" smtClean="0">
                <a:solidFill>
                  <a:schemeClr val="bg1">
                    <a:lumMod val="65000"/>
                  </a:schemeClr>
                </a:solidFill>
                <a:latin typeface="Arial Rounded MT Bold" panose="020F0704030504030204" pitchFamily="34" charset="0"/>
              </a:rPr>
              <a:t>Búsquedas literales</a:t>
            </a:r>
          </a:p>
          <a:p>
            <a:r>
              <a:rPr lang="es-ES" sz="1400" dirty="0" smtClean="0">
                <a:solidFill>
                  <a:schemeClr val="bg1">
                    <a:lumMod val="65000"/>
                  </a:schemeClr>
                </a:solidFill>
                <a:latin typeface="Arial Rounded MT Bold" panose="020F0704030504030204" pitchFamily="34" charset="0"/>
              </a:rPr>
              <a:t>Escasa documentación</a:t>
            </a:r>
          </a:p>
          <a:p>
            <a:endParaRPr lang="es-ES" sz="1400" dirty="0" smtClean="0">
              <a:solidFill>
                <a:schemeClr val="bg1">
                  <a:lumMod val="65000"/>
                </a:schemeClr>
              </a:solidFill>
              <a:latin typeface="Arial Rounded MT Bold" panose="020F0704030504030204" pitchFamily="34" charset="0"/>
            </a:endParaRPr>
          </a:p>
        </p:txBody>
      </p:sp>
      <p:sp>
        <p:nvSpPr>
          <p:cNvPr id="28" name="Rectángulo 27"/>
          <p:cNvSpPr/>
          <p:nvPr/>
        </p:nvSpPr>
        <p:spPr>
          <a:xfrm>
            <a:off x="8857652" y="3826455"/>
            <a:ext cx="3227991" cy="523220"/>
          </a:xfrm>
          <a:prstGeom prst="rect">
            <a:avLst/>
          </a:prstGeom>
          <a:noFill/>
        </p:spPr>
        <p:txBody>
          <a:bodyPr wrap="square">
            <a:spAutoFit/>
          </a:bodyPr>
          <a:lstStyle/>
          <a:p>
            <a:r>
              <a:rPr lang="es-ES" sz="1400" dirty="0" smtClean="0">
                <a:solidFill>
                  <a:schemeClr val="bg1">
                    <a:lumMod val="65000"/>
                  </a:schemeClr>
                </a:solidFill>
                <a:latin typeface="Arial Rounded MT Bold" panose="020F0704030504030204" pitchFamily="34" charset="0"/>
              </a:rPr>
              <a:t>Descarga de imágenes vía API</a:t>
            </a:r>
          </a:p>
          <a:p>
            <a:endParaRPr lang="es-ES" sz="1400" dirty="0" smtClean="0">
              <a:solidFill>
                <a:schemeClr val="bg1">
                  <a:lumMod val="65000"/>
                </a:schemeClr>
              </a:solidFill>
              <a:latin typeface="Arial Rounded MT Bold" panose="020F0704030504030204" pitchFamily="34" charset="0"/>
            </a:endParaRPr>
          </a:p>
        </p:txBody>
      </p:sp>
      <p:sp>
        <p:nvSpPr>
          <p:cNvPr id="29" name="Rectángulo 28"/>
          <p:cNvSpPr/>
          <p:nvPr/>
        </p:nvSpPr>
        <p:spPr>
          <a:xfrm>
            <a:off x="0" y="1363202"/>
            <a:ext cx="3227991" cy="1169551"/>
          </a:xfrm>
          <a:prstGeom prst="rect">
            <a:avLst/>
          </a:prstGeom>
          <a:noFill/>
        </p:spPr>
        <p:txBody>
          <a:bodyPr wrap="square">
            <a:spAutoFit/>
          </a:bodyPr>
          <a:lstStyle/>
          <a:p>
            <a:pPr algn="r"/>
            <a:r>
              <a:rPr lang="es-ES" sz="1400" dirty="0" smtClean="0">
                <a:solidFill>
                  <a:schemeClr val="bg1">
                    <a:lumMod val="65000"/>
                  </a:schemeClr>
                </a:solidFill>
                <a:latin typeface="Arial Rounded MT Bold" panose="020F0704030504030204" pitchFamily="34" charset="0"/>
              </a:rPr>
              <a:t>Interfaz gráfica </a:t>
            </a:r>
            <a:r>
              <a:rPr lang="es-ES" sz="1400" dirty="0" smtClean="0">
                <a:solidFill>
                  <a:schemeClr val="bg1">
                    <a:lumMod val="65000"/>
                  </a:schemeClr>
                </a:solidFill>
                <a:latin typeface="Arial Rounded MT Bold" panose="020F0704030504030204" pitchFamily="34" charset="0"/>
              </a:rPr>
              <a:t>usuario</a:t>
            </a:r>
          </a:p>
          <a:p>
            <a:pPr algn="r"/>
            <a:r>
              <a:rPr lang="es-ES" sz="1400" dirty="0" smtClean="0">
                <a:solidFill>
                  <a:schemeClr val="bg1">
                    <a:lumMod val="65000"/>
                  </a:schemeClr>
                </a:solidFill>
                <a:latin typeface="Arial Rounded MT Bold" panose="020F0704030504030204" pitchFamily="34" charset="0"/>
              </a:rPr>
              <a:t>Complejidad flujo conversación</a:t>
            </a:r>
            <a:endParaRPr lang="es-ES" sz="1400" dirty="0" smtClean="0">
              <a:solidFill>
                <a:schemeClr val="bg1">
                  <a:lumMod val="65000"/>
                </a:schemeClr>
              </a:solidFill>
              <a:latin typeface="Arial Rounded MT Bold" panose="020F0704030504030204" pitchFamily="34" charset="0"/>
            </a:endParaRPr>
          </a:p>
          <a:p>
            <a:pPr algn="r"/>
            <a:r>
              <a:rPr lang="es-ES" sz="1400" dirty="0" smtClean="0">
                <a:solidFill>
                  <a:schemeClr val="bg1">
                    <a:lumMod val="65000"/>
                  </a:schemeClr>
                </a:solidFill>
                <a:latin typeface="Arial Rounded MT Bold" panose="020F0704030504030204" pitchFamily="34" charset="0"/>
              </a:rPr>
              <a:t>Slots opcionales</a:t>
            </a:r>
          </a:p>
          <a:p>
            <a:pPr algn="r"/>
            <a:r>
              <a:rPr lang="es-ES" sz="1400" dirty="0" err="1" smtClean="0">
                <a:solidFill>
                  <a:schemeClr val="bg1">
                    <a:lumMod val="65000"/>
                  </a:schemeClr>
                </a:solidFill>
                <a:latin typeface="Arial Rounded MT Bold" panose="020F0704030504030204" pitchFamily="34" charset="0"/>
              </a:rPr>
              <a:t>Handlers</a:t>
            </a:r>
            <a:endParaRPr lang="es-ES" sz="1400" dirty="0" smtClean="0">
              <a:solidFill>
                <a:schemeClr val="bg1">
                  <a:lumMod val="65000"/>
                </a:schemeClr>
              </a:solidFill>
              <a:latin typeface="Arial Rounded MT Bold" panose="020F0704030504030204" pitchFamily="34" charset="0"/>
            </a:endParaRPr>
          </a:p>
          <a:p>
            <a:pPr algn="r"/>
            <a:endParaRPr lang="es-ES" sz="1400" dirty="0" smtClean="0">
              <a:solidFill>
                <a:schemeClr val="bg1">
                  <a:lumMod val="65000"/>
                </a:schemeClr>
              </a:solidFill>
              <a:latin typeface="Arial Rounded MT Bold" panose="020F0704030504030204" pitchFamily="34" charset="0"/>
            </a:endParaRPr>
          </a:p>
        </p:txBody>
      </p:sp>
      <p:sp>
        <p:nvSpPr>
          <p:cNvPr id="30" name="Rectángulo 29"/>
          <p:cNvSpPr/>
          <p:nvPr/>
        </p:nvSpPr>
        <p:spPr>
          <a:xfrm>
            <a:off x="48542" y="3826455"/>
            <a:ext cx="3179449" cy="1169551"/>
          </a:xfrm>
          <a:prstGeom prst="rect">
            <a:avLst/>
          </a:prstGeom>
          <a:noFill/>
        </p:spPr>
        <p:txBody>
          <a:bodyPr wrap="square">
            <a:spAutoFit/>
          </a:bodyPr>
          <a:lstStyle/>
          <a:p>
            <a:pPr algn="r"/>
            <a:r>
              <a:rPr lang="es-ES" sz="1400" dirty="0" smtClean="0">
                <a:solidFill>
                  <a:schemeClr val="bg1">
                    <a:lumMod val="65000"/>
                  </a:schemeClr>
                </a:solidFill>
                <a:latin typeface="Arial Rounded MT Bold" panose="020F0704030504030204" pitchFamily="34" charset="0"/>
              </a:rPr>
              <a:t>Falta de ejemplos reales</a:t>
            </a:r>
          </a:p>
          <a:p>
            <a:pPr algn="r"/>
            <a:r>
              <a:rPr lang="es-ES" sz="1400" dirty="0" smtClean="0">
                <a:solidFill>
                  <a:schemeClr val="bg1">
                    <a:lumMod val="65000"/>
                  </a:schemeClr>
                </a:solidFill>
                <a:latin typeface="Arial Rounded MT Bold" panose="020F0704030504030204" pitchFamily="34" charset="0"/>
              </a:rPr>
              <a:t>Multitud de platos e ingredientes</a:t>
            </a:r>
          </a:p>
          <a:p>
            <a:pPr algn="r"/>
            <a:endParaRPr lang="es-ES" sz="1400" dirty="0" smtClean="0">
              <a:solidFill>
                <a:schemeClr val="bg1">
                  <a:lumMod val="65000"/>
                </a:schemeClr>
              </a:solidFill>
              <a:latin typeface="Arial Rounded MT Bold" panose="020F0704030504030204" pitchFamily="34" charset="0"/>
            </a:endParaRPr>
          </a:p>
          <a:p>
            <a:pPr algn="r"/>
            <a:endParaRPr lang="es-ES" sz="1400" dirty="0" smtClean="0">
              <a:solidFill>
                <a:schemeClr val="bg1">
                  <a:lumMod val="65000"/>
                </a:schemeClr>
              </a:solidFill>
              <a:latin typeface="Arial Rounded MT Bold" panose="020F0704030504030204" pitchFamily="34" charset="0"/>
            </a:endParaRPr>
          </a:p>
          <a:p>
            <a:pPr algn="r"/>
            <a:endParaRPr lang="es-ES" sz="1400" dirty="0" smtClean="0">
              <a:solidFill>
                <a:schemeClr val="bg1">
                  <a:lumMod val="65000"/>
                </a:schemeClr>
              </a:solidFill>
              <a:latin typeface="Arial Rounded MT Bold" panose="020F0704030504030204" pitchFamily="34" charset="0"/>
            </a:endParaRPr>
          </a:p>
        </p:txBody>
      </p:sp>
      <p:pic>
        <p:nvPicPr>
          <p:cNvPr id="2" name="Imagen 1"/>
          <p:cNvPicPr>
            <a:picLocks noChangeAspect="1"/>
          </p:cNvPicPr>
          <p:nvPr/>
        </p:nvPicPr>
        <p:blipFill rotWithShape="1">
          <a:blip r:embed="rId6" cstate="print">
            <a:extLst>
              <a:ext uri="{28A0092B-C50C-407E-A947-70E740481C1C}">
                <a14:useLocalDpi xmlns:a14="http://schemas.microsoft.com/office/drawing/2010/main" val="0"/>
              </a:ext>
            </a:extLst>
          </a:blip>
          <a:srcRect l="11051" r="10238"/>
          <a:stretch/>
        </p:blipFill>
        <p:spPr>
          <a:xfrm>
            <a:off x="3688784" y="3549546"/>
            <a:ext cx="1631962" cy="1368579"/>
          </a:xfrm>
          <a:prstGeom prst="rect">
            <a:avLst/>
          </a:prstGeom>
        </p:spPr>
      </p:pic>
    </p:spTree>
    <p:extLst>
      <p:ext uri="{BB962C8B-B14F-4D97-AF65-F5344CB8AC3E}">
        <p14:creationId xmlns:p14="http://schemas.microsoft.com/office/powerpoint/2010/main" val="4063294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4320" y="1380934"/>
            <a:ext cx="3886200" cy="3691891"/>
          </a:xfrm>
          <a:prstGeom prst="rect">
            <a:avLst/>
          </a:prstGeom>
        </p:spPr>
      </p:pic>
    </p:spTree>
    <p:extLst>
      <p:ext uri="{BB962C8B-B14F-4D97-AF65-F5344CB8AC3E}">
        <p14:creationId xmlns:p14="http://schemas.microsoft.com/office/powerpoint/2010/main" val="15342823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CONCLUSIONES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432594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a:stretch>
        </a:blipFill>
        <a:effectLst/>
      </p:bgPr>
    </p:bg>
    <p:spTree>
      <p:nvGrpSpPr>
        <p:cNvPr id="1" name=""/>
        <p:cNvGrpSpPr/>
        <p:nvPr/>
      </p:nvGrpSpPr>
      <p:grpSpPr>
        <a:xfrm>
          <a:off x="0" y="0"/>
          <a:ext cx="0" cy="0"/>
          <a:chOff x="0" y="0"/>
          <a:chExt cx="0" cy="0"/>
        </a:xfrm>
      </p:grpSpPr>
      <p:sp>
        <p:nvSpPr>
          <p:cNvPr id="3" name="Rectángulo redondeado 2"/>
          <p:cNvSpPr/>
          <p:nvPr/>
        </p:nvSpPr>
        <p:spPr>
          <a:xfrm>
            <a:off x="1007625" y="137541"/>
            <a:ext cx="4766554" cy="284047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redondeado 4"/>
          <p:cNvSpPr/>
          <p:nvPr/>
        </p:nvSpPr>
        <p:spPr>
          <a:xfrm>
            <a:off x="6494024" y="137540"/>
            <a:ext cx="4821678" cy="2840477"/>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redondeado 5"/>
          <p:cNvSpPr/>
          <p:nvPr/>
        </p:nvSpPr>
        <p:spPr>
          <a:xfrm>
            <a:off x="1007626" y="3094226"/>
            <a:ext cx="4766553" cy="277886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redondeado 6"/>
          <p:cNvSpPr/>
          <p:nvPr/>
        </p:nvSpPr>
        <p:spPr>
          <a:xfrm>
            <a:off x="6494024" y="3094226"/>
            <a:ext cx="4818756" cy="2778869"/>
          </a:xfrm>
          <a:prstGeom prst="roundRect">
            <a:avLst/>
          </a:prstGeom>
          <a:solidFill>
            <a:srgbClr val="F4A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2245296" y="0"/>
            <a:ext cx="2738131" cy="923330"/>
          </a:xfrm>
          <a:prstGeom prst="rect">
            <a:avLst/>
          </a:prstGeom>
          <a:noFill/>
        </p:spPr>
        <p:txBody>
          <a:bodyPr wrap="square">
            <a:spAutoFit/>
          </a:bodyPr>
          <a:lstStyle/>
          <a:p>
            <a:pPr>
              <a:spcBef>
                <a:spcPts val="1800"/>
              </a:spcBef>
            </a:pPr>
            <a:r>
              <a:rPr lang="es-ES" sz="5400" b="1" dirty="0" smtClean="0"/>
              <a:t>F</a:t>
            </a:r>
            <a:r>
              <a:rPr lang="es-ES" sz="3200" b="1" dirty="0" smtClean="0"/>
              <a:t>ortalezas</a:t>
            </a:r>
          </a:p>
        </p:txBody>
      </p:sp>
      <p:sp>
        <p:nvSpPr>
          <p:cNvPr id="9" name="Rectángulo 8"/>
          <p:cNvSpPr/>
          <p:nvPr/>
        </p:nvSpPr>
        <p:spPr>
          <a:xfrm>
            <a:off x="1914554" y="2997794"/>
            <a:ext cx="3068873" cy="923330"/>
          </a:xfrm>
          <a:prstGeom prst="rect">
            <a:avLst/>
          </a:prstGeom>
          <a:noFill/>
        </p:spPr>
        <p:txBody>
          <a:bodyPr wrap="square">
            <a:spAutoFit/>
          </a:bodyPr>
          <a:lstStyle/>
          <a:p>
            <a:pPr>
              <a:spcBef>
                <a:spcPts val="1800"/>
              </a:spcBef>
            </a:pPr>
            <a:r>
              <a:rPr lang="es-ES" sz="5400" b="1" dirty="0" smtClean="0"/>
              <a:t>O</a:t>
            </a:r>
            <a:r>
              <a:rPr lang="es-ES" sz="3200" b="1" dirty="0" smtClean="0"/>
              <a:t>portunidades</a:t>
            </a:r>
          </a:p>
        </p:txBody>
      </p:sp>
      <p:sp>
        <p:nvSpPr>
          <p:cNvPr id="10" name="Rectángulo 9"/>
          <p:cNvSpPr/>
          <p:nvPr/>
        </p:nvSpPr>
        <p:spPr>
          <a:xfrm>
            <a:off x="7785471" y="21114"/>
            <a:ext cx="2738131" cy="923330"/>
          </a:xfrm>
          <a:prstGeom prst="rect">
            <a:avLst/>
          </a:prstGeom>
          <a:noFill/>
        </p:spPr>
        <p:txBody>
          <a:bodyPr wrap="square">
            <a:spAutoFit/>
          </a:bodyPr>
          <a:lstStyle/>
          <a:p>
            <a:pPr>
              <a:spcBef>
                <a:spcPts val="1800"/>
              </a:spcBef>
            </a:pPr>
            <a:r>
              <a:rPr lang="es-ES" sz="5400" b="1" dirty="0" smtClean="0"/>
              <a:t>D</a:t>
            </a:r>
            <a:r>
              <a:rPr lang="es-ES" sz="3200" b="1" dirty="0" smtClean="0"/>
              <a:t>ebilidades</a:t>
            </a:r>
          </a:p>
        </p:txBody>
      </p:sp>
      <p:sp>
        <p:nvSpPr>
          <p:cNvPr id="11" name="Rectángulo 10"/>
          <p:cNvSpPr/>
          <p:nvPr/>
        </p:nvSpPr>
        <p:spPr>
          <a:xfrm>
            <a:off x="7894930" y="3021669"/>
            <a:ext cx="2738131" cy="923330"/>
          </a:xfrm>
          <a:prstGeom prst="rect">
            <a:avLst/>
          </a:prstGeom>
          <a:noFill/>
        </p:spPr>
        <p:txBody>
          <a:bodyPr wrap="square">
            <a:spAutoFit/>
          </a:bodyPr>
          <a:lstStyle/>
          <a:p>
            <a:pPr>
              <a:spcBef>
                <a:spcPts val="1800"/>
              </a:spcBef>
            </a:pPr>
            <a:r>
              <a:rPr lang="es-ES" sz="5400" b="1" dirty="0" smtClean="0"/>
              <a:t>A</a:t>
            </a:r>
            <a:r>
              <a:rPr lang="es-ES" sz="3200" b="1" dirty="0" smtClean="0"/>
              <a:t>menazas</a:t>
            </a:r>
          </a:p>
        </p:txBody>
      </p:sp>
      <p:pic>
        <p:nvPicPr>
          <p:cNvPr id="13" name="Imagen 12"/>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159648" y="4887358"/>
            <a:ext cx="946827" cy="946827"/>
          </a:xfrm>
          <a:prstGeom prst="rect">
            <a:avLst/>
          </a:prstGeom>
        </p:spPr>
      </p:pic>
      <p:pic>
        <p:nvPicPr>
          <p:cNvPr id="15" name="Imagen 1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56146" y="1838081"/>
            <a:ext cx="1324410" cy="1324410"/>
          </a:xfrm>
          <a:prstGeom prst="rect">
            <a:avLst/>
          </a:prstGeom>
        </p:spPr>
      </p:pic>
      <p:pic>
        <p:nvPicPr>
          <p:cNvPr id="16" name="Imagen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44257" y="1838081"/>
            <a:ext cx="1158690" cy="964066"/>
          </a:xfrm>
          <a:prstGeom prst="rect">
            <a:avLst/>
          </a:prstGeom>
        </p:spPr>
      </p:pic>
      <p:pic>
        <p:nvPicPr>
          <p:cNvPr id="19" name="Imagen 1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15074" y="4610919"/>
            <a:ext cx="1223266" cy="1223266"/>
          </a:xfrm>
          <a:prstGeom prst="rect">
            <a:avLst/>
          </a:prstGeom>
        </p:spPr>
      </p:pic>
      <p:sp>
        <p:nvSpPr>
          <p:cNvPr id="21" name="Doble onda 20"/>
          <p:cNvSpPr/>
          <p:nvPr/>
        </p:nvSpPr>
        <p:spPr>
          <a:xfrm>
            <a:off x="10159648" y="4952204"/>
            <a:ext cx="791026" cy="272374"/>
          </a:xfrm>
          <a:prstGeom prst="doubleWave">
            <a:avLst>
              <a:gd name="adj1" fmla="val 10372"/>
              <a:gd name="adj2" fmla="val -1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1047751" y="819393"/>
            <a:ext cx="4766554" cy="2539157"/>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Interfaz natural</a:t>
            </a:r>
          </a:p>
          <a:p>
            <a:pPr marL="285750" indent="-285750">
              <a:buFont typeface="Arial" panose="020B0604020202020204" pitchFamily="34" charset="0"/>
              <a:buChar char="•"/>
            </a:pPr>
            <a:r>
              <a:rPr lang="es-ES" b="1" dirty="0" smtClean="0">
                <a:solidFill>
                  <a:schemeClr val="bg1"/>
                </a:solidFill>
              </a:rPr>
              <a:t>Escalabilidad</a:t>
            </a:r>
            <a:endParaRPr lang="es-ES" b="1" dirty="0" smtClean="0">
              <a:solidFill>
                <a:schemeClr val="bg1"/>
              </a:solidFill>
            </a:endParaRPr>
          </a:p>
          <a:p>
            <a:pPr marL="285750" indent="-285750">
              <a:buFont typeface="Arial" panose="020B0604020202020204" pitchFamily="34" charset="0"/>
              <a:buChar char="•"/>
            </a:pPr>
            <a:r>
              <a:rPr lang="es-ES" b="1" dirty="0" smtClean="0">
                <a:solidFill>
                  <a:schemeClr val="bg1"/>
                </a:solidFill>
              </a:rPr>
              <a:t>Disponibilidad (24x7)</a:t>
            </a:r>
          </a:p>
          <a:p>
            <a:pPr marL="285750" indent="-285750">
              <a:buFont typeface="Arial" panose="020B0604020202020204" pitchFamily="34" charset="0"/>
              <a:buChar char="•"/>
            </a:pPr>
            <a:r>
              <a:rPr lang="es-ES" b="1" dirty="0" smtClean="0">
                <a:solidFill>
                  <a:schemeClr val="bg1"/>
                </a:solidFill>
              </a:rPr>
              <a:t>Accesibilidad</a:t>
            </a:r>
          </a:p>
          <a:p>
            <a:pPr marL="285750" indent="-285750">
              <a:buFont typeface="Arial" panose="020B0604020202020204" pitchFamily="34" charset="0"/>
              <a:buChar char="•"/>
            </a:pPr>
            <a:r>
              <a:rPr lang="es-ES" b="1" dirty="0" smtClean="0">
                <a:solidFill>
                  <a:schemeClr val="bg1"/>
                </a:solidFill>
              </a:rPr>
              <a:t>Comunicaciones personalizadas</a:t>
            </a:r>
          </a:p>
          <a:p>
            <a:pPr marL="285750" indent="-285750">
              <a:buFont typeface="Arial" panose="020B0604020202020204" pitchFamily="34" charset="0"/>
              <a:buChar char="•"/>
            </a:pPr>
            <a:r>
              <a:rPr lang="es-ES" b="1" dirty="0" err="1" smtClean="0">
                <a:solidFill>
                  <a:schemeClr val="bg1"/>
                </a:solidFill>
              </a:rPr>
              <a:t>Multi</a:t>
            </a:r>
            <a:r>
              <a:rPr lang="es-ES" b="1" dirty="0" smtClean="0">
                <a:solidFill>
                  <a:schemeClr val="bg1"/>
                </a:solidFill>
              </a:rPr>
              <a:t>-idioma</a:t>
            </a:r>
          </a:p>
          <a:p>
            <a:pPr marL="285750" indent="-285750">
              <a:buFont typeface="Arial" panose="020B0604020202020204" pitchFamily="34" charset="0"/>
              <a:buChar char="•"/>
            </a:pPr>
            <a:r>
              <a:rPr lang="es-ES" b="1" dirty="0" smtClean="0">
                <a:solidFill>
                  <a:schemeClr val="bg1"/>
                </a:solidFill>
              </a:rPr>
              <a:t>Respuestas más acertadas</a:t>
            </a:r>
          </a:p>
          <a:p>
            <a:pPr>
              <a:spcBef>
                <a:spcPts val="1800"/>
              </a:spcBef>
            </a:pPr>
            <a:endParaRPr lang="es-ES" b="1" dirty="0"/>
          </a:p>
        </p:txBody>
      </p:sp>
      <p:sp>
        <p:nvSpPr>
          <p:cNvPr id="18" name="Rectángulo 17"/>
          <p:cNvSpPr/>
          <p:nvPr/>
        </p:nvSpPr>
        <p:spPr>
          <a:xfrm>
            <a:off x="6600401" y="1200546"/>
            <a:ext cx="4766554" cy="923330"/>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Reputación</a:t>
            </a:r>
          </a:p>
          <a:p>
            <a:pPr marL="285750" indent="-285750">
              <a:buFont typeface="Arial" panose="020B0604020202020204" pitchFamily="34" charset="0"/>
              <a:buChar char="•"/>
            </a:pPr>
            <a:r>
              <a:rPr lang="es-ES" b="1" dirty="0" smtClean="0">
                <a:solidFill>
                  <a:schemeClr val="bg1"/>
                </a:solidFill>
              </a:rPr>
              <a:t>Desconfianza</a:t>
            </a:r>
          </a:p>
          <a:p>
            <a:pPr marL="285750" indent="-285750">
              <a:buFont typeface="Arial" panose="020B0604020202020204" pitchFamily="34" charset="0"/>
              <a:buChar char="•"/>
            </a:pPr>
            <a:r>
              <a:rPr lang="es-ES" b="1" dirty="0" smtClean="0">
                <a:solidFill>
                  <a:schemeClr val="bg1"/>
                </a:solidFill>
              </a:rPr>
              <a:t>Deshumanización</a:t>
            </a:r>
          </a:p>
        </p:txBody>
      </p:sp>
      <p:sp>
        <p:nvSpPr>
          <p:cNvPr id="20" name="Rectángulo 19"/>
          <p:cNvSpPr/>
          <p:nvPr/>
        </p:nvSpPr>
        <p:spPr>
          <a:xfrm>
            <a:off x="1039706" y="3994368"/>
            <a:ext cx="4766554" cy="1985159"/>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Casos de éxito (atención al cliente) </a:t>
            </a:r>
          </a:p>
          <a:p>
            <a:pPr marL="285750" indent="-285750">
              <a:buFont typeface="Arial" panose="020B0604020202020204" pitchFamily="34" charset="0"/>
              <a:buChar char="•"/>
            </a:pPr>
            <a:r>
              <a:rPr lang="es-ES" b="1" dirty="0" smtClean="0">
                <a:solidFill>
                  <a:schemeClr val="bg1"/>
                </a:solidFill>
              </a:rPr>
              <a:t>Popularidad</a:t>
            </a:r>
          </a:p>
          <a:p>
            <a:pPr marL="285750" indent="-285750">
              <a:buFont typeface="Arial" panose="020B0604020202020204" pitchFamily="34" charset="0"/>
              <a:buChar char="•"/>
            </a:pPr>
            <a:r>
              <a:rPr lang="es-ES" b="1" dirty="0" smtClean="0">
                <a:solidFill>
                  <a:schemeClr val="bg1"/>
                </a:solidFill>
              </a:rPr>
              <a:t>Avances tecnológicos</a:t>
            </a:r>
          </a:p>
          <a:p>
            <a:pPr marL="285750" indent="-285750">
              <a:buFont typeface="Arial" panose="020B0604020202020204" pitchFamily="34" charset="0"/>
              <a:buChar char="•"/>
            </a:pPr>
            <a:r>
              <a:rPr lang="es-ES" b="1" dirty="0" smtClean="0">
                <a:solidFill>
                  <a:schemeClr val="bg1"/>
                </a:solidFill>
              </a:rPr>
              <a:t>Normalización interacción humano - máquinas</a:t>
            </a:r>
          </a:p>
          <a:p>
            <a:pPr>
              <a:spcBef>
                <a:spcPts val="1800"/>
              </a:spcBef>
            </a:pPr>
            <a:endParaRPr lang="es-ES" b="1" dirty="0"/>
          </a:p>
        </p:txBody>
      </p:sp>
      <p:sp>
        <p:nvSpPr>
          <p:cNvPr id="22" name="Rectángulo 21"/>
          <p:cNvSpPr/>
          <p:nvPr/>
        </p:nvSpPr>
        <p:spPr>
          <a:xfrm>
            <a:off x="6546226" y="3994368"/>
            <a:ext cx="4766554" cy="1708160"/>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Expectativas del usuario</a:t>
            </a:r>
          </a:p>
          <a:p>
            <a:pPr marL="285750" indent="-285750">
              <a:buFont typeface="Arial" panose="020B0604020202020204" pitchFamily="34" charset="0"/>
              <a:buChar char="•"/>
            </a:pPr>
            <a:r>
              <a:rPr lang="es-ES" b="1" dirty="0" smtClean="0">
                <a:solidFill>
                  <a:schemeClr val="bg1"/>
                </a:solidFill>
              </a:rPr>
              <a:t>Disponibilidad de datos de calidad</a:t>
            </a:r>
          </a:p>
          <a:p>
            <a:pPr marL="285750" indent="-285750">
              <a:buFont typeface="Arial" panose="020B0604020202020204" pitchFamily="34" charset="0"/>
              <a:buChar char="•"/>
            </a:pPr>
            <a:r>
              <a:rPr lang="es-ES" b="1" dirty="0" smtClean="0">
                <a:solidFill>
                  <a:schemeClr val="bg1"/>
                </a:solidFill>
              </a:rPr>
              <a:t>Falta de utilidad para el usuario</a:t>
            </a:r>
          </a:p>
          <a:p>
            <a:pPr marL="285750" indent="-285750">
              <a:buFont typeface="Arial" panose="020B0604020202020204" pitchFamily="34" charset="0"/>
              <a:buChar char="•"/>
            </a:pPr>
            <a:endParaRPr lang="es-ES" b="1" dirty="0" smtClean="0">
              <a:solidFill>
                <a:schemeClr val="bg1"/>
              </a:solidFill>
            </a:endParaRPr>
          </a:p>
          <a:p>
            <a:pPr>
              <a:spcBef>
                <a:spcPts val="1800"/>
              </a:spcBef>
            </a:pPr>
            <a:endParaRPr lang="es-ES" b="1" dirty="0"/>
          </a:p>
        </p:txBody>
      </p:sp>
      <p:sp>
        <p:nvSpPr>
          <p:cNvPr id="2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CHATBOTS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49545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5" name="CuadroTexto 3"/>
          <p:cNvSpPr txBox="1"/>
          <p:nvPr/>
        </p:nvSpPr>
        <p:spPr>
          <a:xfrm>
            <a:off x="0" y="0"/>
            <a:ext cx="12192000" cy="1569660"/>
          </a:xfrm>
          <a:prstGeom prst="rect">
            <a:avLst/>
          </a:prstGeom>
          <a:solidFill>
            <a:srgbClr val="FFFFFF">
              <a:alpha val="74902"/>
            </a:srgbClr>
          </a:solidFill>
        </p:spPr>
        <p:txBody>
          <a:bodyPr wrap="square" rtlCol="0">
            <a:spAutoFit/>
          </a:bodyPr>
          <a:lstStyle/>
          <a:p>
            <a:pPr algn="l"/>
            <a:r>
              <a:rPr lang="es-ES" sz="3200" b="1" dirty="0" smtClean="0">
                <a:solidFill>
                  <a:schemeClr val="tx1"/>
                </a:solidFill>
              </a:rPr>
              <a:t>LA NUEVA GENERACIÓN DE FRIGORÍFICOS: </a:t>
            </a:r>
            <a:r>
              <a:rPr lang="es-ES" sz="3200" dirty="0" smtClean="0">
                <a:solidFill>
                  <a:schemeClr val="tx1"/>
                </a:solidFill>
              </a:rPr>
              <a:t>MICROSOFT Y LIEBHERR</a:t>
            </a:r>
            <a:r>
              <a:rPr lang="es-ES" sz="3200" i="1" dirty="0" smtClean="0">
                <a:solidFill>
                  <a:schemeClr val="tx1"/>
                </a:solidFill>
              </a:rPr>
              <a:t> COLABORAN PARA CREAR “SMARTDEVICEBOX”, CON TECNOLOGÍA DE RECONOCIMIENTO DE IMÁGENES</a:t>
            </a:r>
            <a:endParaRPr lang="es-ES" sz="3200" dirty="0">
              <a:solidFill>
                <a:schemeClr val="tx1"/>
              </a:solidFill>
            </a:endParaRPr>
          </a:p>
        </p:txBody>
      </p:sp>
    </p:spTree>
    <p:extLst>
      <p:ext uri="{BB962C8B-B14F-4D97-AF65-F5344CB8AC3E}">
        <p14:creationId xmlns:p14="http://schemas.microsoft.com/office/powerpoint/2010/main" val="4099125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17000" b="-17000"/>
          </a:stretch>
        </a:blipFill>
        <a:effectLst/>
      </p:bgPr>
    </p:bg>
    <p:spTree>
      <p:nvGrpSpPr>
        <p:cNvPr id="1" name=""/>
        <p:cNvGrpSpPr/>
        <p:nvPr/>
      </p:nvGrpSpPr>
      <p:grpSpPr>
        <a:xfrm>
          <a:off x="0" y="0"/>
          <a:ext cx="0" cy="0"/>
          <a:chOff x="0" y="0"/>
          <a:chExt cx="0" cy="0"/>
        </a:xfrm>
      </p:grpSpPr>
      <p:sp>
        <p:nvSpPr>
          <p:cNvPr id="20" name="Rectángulo 19"/>
          <p:cNvSpPr/>
          <p:nvPr/>
        </p:nvSpPr>
        <p:spPr>
          <a:xfrm>
            <a:off x="843297" y="2396322"/>
            <a:ext cx="4794051" cy="4247317"/>
          </a:xfrm>
          <a:prstGeom prst="rect">
            <a:avLst/>
          </a:prstGeom>
          <a:noFill/>
        </p:spPr>
        <p:txBody>
          <a:bodyPr wrap="square">
            <a:spAutoFit/>
          </a:bodyPr>
          <a:lstStyle/>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Se entrena, no se </a:t>
            </a:r>
            <a:r>
              <a:rPr lang="es-ES" b="1" dirty="0" smtClean="0">
                <a:solidFill>
                  <a:schemeClr val="bg1"/>
                </a:solidFill>
                <a:latin typeface="Yu Mincho Demibold" panose="02020600000000000000" pitchFamily="18" charset="-128"/>
                <a:ea typeface="Yu Mincho Demibold" panose="02020600000000000000" pitchFamily="18" charset="-128"/>
              </a:rPr>
              <a:t>programa </a:t>
            </a:r>
          </a:p>
          <a:p>
            <a:pPr>
              <a:spcBef>
                <a:spcPts val="1800"/>
              </a:spcBef>
            </a:pPr>
            <a:r>
              <a:rPr lang="es-ES" b="1" dirty="0">
                <a:solidFill>
                  <a:schemeClr val="bg1"/>
                </a:solidFill>
                <a:latin typeface="Yu Mincho Demibold" panose="02020600000000000000" pitchFamily="18" charset="-128"/>
                <a:ea typeface="Yu Mincho Demibold" panose="02020600000000000000" pitchFamily="18" charset="-128"/>
              </a:rPr>
              <a:t>C</a:t>
            </a:r>
            <a:r>
              <a:rPr lang="es-ES" b="1" dirty="0" smtClean="0">
                <a:solidFill>
                  <a:schemeClr val="bg1"/>
                </a:solidFill>
                <a:latin typeface="Yu Mincho Demibold" panose="02020600000000000000" pitchFamily="18" charset="-128"/>
                <a:ea typeface="Yu Mincho Demibold" panose="02020600000000000000" pitchFamily="18" charset="-128"/>
              </a:rPr>
              <a:t>urva </a:t>
            </a:r>
            <a:r>
              <a:rPr lang="es-ES" b="1" dirty="0" smtClean="0">
                <a:solidFill>
                  <a:schemeClr val="bg1"/>
                </a:solidFill>
                <a:latin typeface="Yu Mincho Demibold" panose="02020600000000000000" pitchFamily="18" charset="-128"/>
                <a:ea typeface="Yu Mincho Demibold" panose="02020600000000000000" pitchFamily="18" charset="-128"/>
              </a:rPr>
              <a:t>de </a:t>
            </a:r>
            <a:r>
              <a:rPr lang="es-ES" b="1" dirty="0" smtClean="0">
                <a:solidFill>
                  <a:schemeClr val="bg1"/>
                </a:solidFill>
                <a:latin typeface="Yu Mincho Demibold" panose="02020600000000000000" pitchFamily="18" charset="-128"/>
                <a:ea typeface="Yu Mincho Demibold" panose="02020600000000000000" pitchFamily="18" charset="-128"/>
              </a:rPr>
              <a:t>aprendizaje (producto mínimo en poco tiempo)</a:t>
            </a:r>
            <a:endParaRPr lang="es-ES" b="1" dirty="0" smtClean="0">
              <a:solidFill>
                <a:schemeClr val="bg1"/>
              </a:solidFill>
              <a:latin typeface="Yu Mincho Demibold" panose="02020600000000000000" pitchFamily="18" charset="-128"/>
              <a:ea typeface="Yu Mincho Demibold" panose="02020600000000000000" pitchFamily="18" charset="-128"/>
            </a:endParaRP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Comunidad usuarios</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Documentación, material y código libre</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Funcionalidades listas para ser </a:t>
            </a:r>
            <a:r>
              <a:rPr lang="es-ES" b="1" dirty="0" smtClean="0">
                <a:solidFill>
                  <a:schemeClr val="bg1"/>
                </a:solidFill>
                <a:latin typeface="Yu Mincho Demibold" panose="02020600000000000000" pitchFamily="18" charset="-128"/>
                <a:ea typeface="Yu Mincho Demibold" panose="02020600000000000000" pitchFamily="18" charset="-128"/>
              </a:rPr>
              <a:t>usadas (API)</a:t>
            </a:r>
            <a:endParaRPr lang="es-ES" b="1" dirty="0" smtClean="0">
              <a:solidFill>
                <a:schemeClr val="bg1"/>
              </a:solidFill>
              <a:latin typeface="Yu Mincho Demibold" panose="02020600000000000000" pitchFamily="18" charset="-128"/>
              <a:ea typeface="Yu Mincho Demibold" panose="02020600000000000000" pitchFamily="18" charset="-128"/>
            </a:endParaRP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Actualizaciones </a:t>
            </a:r>
            <a:r>
              <a:rPr lang="es-ES" b="1" dirty="0" smtClean="0">
                <a:solidFill>
                  <a:schemeClr val="bg1"/>
                </a:solidFill>
                <a:latin typeface="Yu Mincho Demibold" panose="02020600000000000000" pitchFamily="18" charset="-128"/>
                <a:ea typeface="Yu Mincho Demibold" panose="02020600000000000000" pitchFamily="18" charset="-128"/>
              </a:rPr>
              <a:t>y mejoras continuas</a:t>
            </a:r>
          </a:p>
          <a:p>
            <a:pPr marL="285750" indent="-285750">
              <a:buFont typeface="Arial" panose="020B0604020202020204" pitchFamily="34" charset="0"/>
              <a:buChar char="•"/>
            </a:pPr>
            <a:endParaRPr lang="es-ES" b="1" dirty="0" smtClean="0">
              <a:solidFill>
                <a:schemeClr val="bg1"/>
              </a:solidFill>
              <a:latin typeface="Yu Mincho Demibold" panose="02020600000000000000" pitchFamily="18" charset="-128"/>
              <a:ea typeface="Yu Mincho Demibold" panose="02020600000000000000" pitchFamily="18" charset="-128"/>
            </a:endParaRPr>
          </a:p>
          <a:p>
            <a:pPr marL="285750" indent="-285750">
              <a:buFont typeface="Arial" panose="020B0604020202020204" pitchFamily="34" charset="0"/>
              <a:buChar char="•"/>
            </a:pPr>
            <a:endParaRPr lang="es-ES" b="1" dirty="0" smtClean="0">
              <a:solidFill>
                <a:schemeClr val="bg1"/>
              </a:solidFill>
              <a:latin typeface="Yu Mincho Demibold" panose="02020600000000000000" pitchFamily="18" charset="-128"/>
              <a:ea typeface="Yu Mincho Demibold" panose="02020600000000000000" pitchFamily="18" charset="-128"/>
            </a:endParaRPr>
          </a:p>
          <a:p>
            <a:pPr>
              <a:spcBef>
                <a:spcPts val="1800"/>
              </a:spcBef>
            </a:pPr>
            <a:endParaRPr lang="es-ES" b="1" dirty="0">
              <a:latin typeface="Yu Mincho Demibold" panose="02020600000000000000" pitchFamily="18" charset="-128"/>
              <a:ea typeface="Yu Mincho Demibold" panose="02020600000000000000" pitchFamily="18" charset="-128"/>
            </a:endParaRPr>
          </a:p>
        </p:txBody>
      </p:sp>
      <p:sp>
        <p:nvSpPr>
          <p:cNvPr id="22" name="Rectángulo 21"/>
          <p:cNvSpPr/>
          <p:nvPr/>
        </p:nvSpPr>
        <p:spPr>
          <a:xfrm>
            <a:off x="6769743" y="2478978"/>
            <a:ext cx="5237377" cy="4247317"/>
          </a:xfrm>
          <a:prstGeom prst="rect">
            <a:avLst/>
          </a:prstGeom>
          <a:noFill/>
        </p:spPr>
        <p:txBody>
          <a:bodyPr wrap="square">
            <a:spAutoFit/>
          </a:bodyPr>
          <a:lstStyle/>
          <a:p>
            <a:pPr>
              <a:spcBef>
                <a:spcPts val="1800"/>
              </a:spcBef>
            </a:pPr>
            <a:r>
              <a:rPr lang="es-ES" b="1" dirty="0" err="1" smtClean="0">
                <a:solidFill>
                  <a:schemeClr val="bg1"/>
                </a:solidFill>
                <a:latin typeface="Yu Mincho Demibold" panose="02020600000000000000" pitchFamily="18" charset="-128"/>
                <a:ea typeface="Yu Mincho Demibold" panose="02020600000000000000" pitchFamily="18" charset="-128"/>
              </a:rPr>
              <a:t>APIs</a:t>
            </a:r>
            <a:r>
              <a:rPr lang="es-ES" b="1" dirty="0" smtClean="0">
                <a:solidFill>
                  <a:schemeClr val="bg1"/>
                </a:solidFill>
                <a:latin typeface="Yu Mincho Demibold" panose="02020600000000000000" pitchFamily="18" charset="-128"/>
                <a:ea typeface="Yu Mincho Demibold" panose="02020600000000000000" pitchFamily="18" charset="-128"/>
              </a:rPr>
              <a:t> genérica con parámetros de configuración</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Etapa inicial (margen de mejora)</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Interfaz </a:t>
            </a:r>
            <a:r>
              <a:rPr lang="es-ES" b="1" dirty="0">
                <a:solidFill>
                  <a:schemeClr val="bg1"/>
                </a:solidFill>
                <a:latin typeface="Yu Mincho Demibold" panose="02020600000000000000" pitchFamily="18" charset="-128"/>
                <a:ea typeface="Yu Mincho Demibold" panose="02020600000000000000" pitchFamily="18" charset="-128"/>
              </a:rPr>
              <a:t>gráfica flujo de diálogo</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Limitaciones funcionales: slot opcionales, </a:t>
            </a:r>
            <a:r>
              <a:rPr lang="es-ES" b="1" dirty="0" err="1" smtClean="0">
                <a:solidFill>
                  <a:schemeClr val="bg1"/>
                </a:solidFill>
                <a:latin typeface="Yu Mincho Demibold" panose="02020600000000000000" pitchFamily="18" charset="-128"/>
                <a:ea typeface="Yu Mincho Demibold" panose="02020600000000000000" pitchFamily="18" charset="-128"/>
              </a:rPr>
              <a:t>handlers</a:t>
            </a:r>
            <a:r>
              <a:rPr lang="es-ES" b="1" dirty="0" smtClean="0">
                <a:solidFill>
                  <a:schemeClr val="bg1"/>
                </a:solidFill>
                <a:latin typeface="Yu Mincho Demibold" panose="02020600000000000000" pitchFamily="18" charset="-128"/>
                <a:ea typeface="Yu Mincho Demibold" panose="02020600000000000000" pitchFamily="18" charset="-128"/>
              </a:rPr>
              <a:t> </a:t>
            </a:r>
            <a:endParaRPr lang="es-ES" b="1" dirty="0" smtClean="0">
              <a:solidFill>
                <a:schemeClr val="bg1"/>
              </a:solidFill>
              <a:latin typeface="Yu Mincho Demibold" panose="02020600000000000000" pitchFamily="18" charset="-128"/>
              <a:ea typeface="Yu Mincho Demibold" panose="02020600000000000000" pitchFamily="18" charset="-128"/>
            </a:endParaRP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Exageración de expectativas</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Precio </a:t>
            </a:r>
            <a:r>
              <a:rPr lang="es-ES" b="1" dirty="0">
                <a:solidFill>
                  <a:schemeClr val="bg1"/>
                </a:solidFill>
                <a:latin typeface="Yu Mincho Demibold" panose="02020600000000000000" pitchFamily="18" charset="-128"/>
                <a:ea typeface="Yu Mincho Demibold" panose="02020600000000000000" pitchFamily="18" charset="-128"/>
              </a:rPr>
              <a:t>elevado</a:t>
            </a:r>
          </a:p>
          <a:p>
            <a:pPr marL="285750" indent="-285750">
              <a:buFont typeface="Arial" panose="020B0604020202020204" pitchFamily="34" charset="0"/>
              <a:buChar char="•"/>
            </a:pPr>
            <a:endParaRPr lang="es-ES" b="1" dirty="0" smtClean="0">
              <a:solidFill>
                <a:schemeClr val="bg1"/>
              </a:solidFill>
            </a:endParaRPr>
          </a:p>
          <a:p>
            <a:pPr marL="285750" indent="-285750">
              <a:buFont typeface="Arial" panose="020B0604020202020204" pitchFamily="34" charset="0"/>
              <a:buChar char="•"/>
            </a:pPr>
            <a:endParaRPr lang="es-ES" b="1" dirty="0" smtClean="0">
              <a:solidFill>
                <a:schemeClr val="bg1"/>
              </a:solidFill>
            </a:endParaRPr>
          </a:p>
          <a:p>
            <a:pPr>
              <a:spcBef>
                <a:spcPts val="1800"/>
              </a:spcBef>
            </a:pPr>
            <a:endParaRPr lang="es-ES" b="1" dirty="0"/>
          </a:p>
        </p:txBody>
      </p:sp>
      <p:sp>
        <p:nvSpPr>
          <p:cNvPr id="23" name="1 CuadroTexto"/>
          <p:cNvSpPr txBox="1"/>
          <p:nvPr/>
        </p:nvSpPr>
        <p:spPr>
          <a:xfrm>
            <a:off x="0" y="5998608"/>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WATSON CONVERSATION</a:t>
            </a:r>
            <a:endParaRPr lang="en-US" sz="5400" dirty="0">
              <a:solidFill>
                <a:schemeClr val="bg1"/>
              </a:solidFill>
              <a:latin typeface="BadaBoom BB" panose="020B0603050302020204" pitchFamily="34" charset="0"/>
            </a:endParaRPr>
          </a:p>
        </p:txBody>
      </p:sp>
      <p:pic>
        <p:nvPicPr>
          <p:cNvPr id="5" name="Imagen 4"/>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8362" y="3019469"/>
            <a:ext cx="325690" cy="288000"/>
          </a:xfrm>
          <a:prstGeom prst="rect">
            <a:avLst/>
          </a:prstGeom>
        </p:spPr>
      </p:pic>
      <p:pic>
        <p:nvPicPr>
          <p:cNvPr id="9" name="Imagen 8"/>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17735" y="2459607"/>
            <a:ext cx="294697" cy="288427"/>
          </a:xfrm>
          <a:prstGeom prst="rect">
            <a:avLst/>
          </a:prstGeom>
        </p:spPr>
      </p:pic>
      <p:pic>
        <p:nvPicPr>
          <p:cNvPr id="11" name="Imagen 10"/>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2983" y="2936748"/>
            <a:ext cx="294697" cy="288427"/>
          </a:xfrm>
          <a:prstGeom prst="rect">
            <a:avLst/>
          </a:prstGeom>
        </p:spPr>
      </p:pic>
      <p:pic>
        <p:nvPicPr>
          <p:cNvPr id="12" name="Imagen 11"/>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32909" y="3655072"/>
            <a:ext cx="294697" cy="288427"/>
          </a:xfrm>
          <a:prstGeom prst="rect">
            <a:avLst/>
          </a:prstGeom>
        </p:spPr>
      </p:pic>
      <p:pic>
        <p:nvPicPr>
          <p:cNvPr id="13" name="Imagen 12"/>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17735" y="4230692"/>
            <a:ext cx="294697" cy="288427"/>
          </a:xfrm>
          <a:prstGeom prst="rect">
            <a:avLst/>
          </a:prstGeom>
        </p:spPr>
      </p:pic>
      <p:pic>
        <p:nvPicPr>
          <p:cNvPr id="14" name="Imagen 13"/>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0501" y="4693462"/>
            <a:ext cx="294697" cy="288427"/>
          </a:xfrm>
          <a:prstGeom prst="rect">
            <a:avLst/>
          </a:prstGeom>
        </p:spPr>
      </p:pic>
      <p:pic>
        <p:nvPicPr>
          <p:cNvPr id="16" name="Imagen 15"/>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7392" y="5187071"/>
            <a:ext cx="294697" cy="288427"/>
          </a:xfrm>
          <a:prstGeom prst="rect">
            <a:avLst/>
          </a:prstGeom>
        </p:spPr>
      </p:pic>
      <p:pic>
        <p:nvPicPr>
          <p:cNvPr id="17" name="Imagen 16"/>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8362" y="3519961"/>
            <a:ext cx="325690" cy="288000"/>
          </a:xfrm>
          <a:prstGeom prst="rect">
            <a:avLst/>
          </a:prstGeom>
        </p:spPr>
      </p:pic>
      <p:pic>
        <p:nvPicPr>
          <p:cNvPr id="18" name="Imagen 17"/>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39240" y="3991878"/>
            <a:ext cx="325690" cy="288000"/>
          </a:xfrm>
          <a:prstGeom prst="rect">
            <a:avLst/>
          </a:prstGeom>
        </p:spPr>
      </p:pic>
      <p:pic>
        <p:nvPicPr>
          <p:cNvPr id="19" name="Imagen 18"/>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39240" y="4777433"/>
            <a:ext cx="325690" cy="288000"/>
          </a:xfrm>
          <a:prstGeom prst="rect">
            <a:avLst/>
          </a:prstGeom>
        </p:spPr>
      </p:pic>
      <p:pic>
        <p:nvPicPr>
          <p:cNvPr id="21" name="Imagen 20"/>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41647" y="5274988"/>
            <a:ext cx="325690" cy="288000"/>
          </a:xfrm>
          <a:prstGeom prst="rect">
            <a:avLst/>
          </a:prstGeom>
        </p:spPr>
      </p:pic>
      <p:pic>
        <p:nvPicPr>
          <p:cNvPr id="24" name="Imagen 23"/>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2018" y="2502309"/>
            <a:ext cx="325690" cy="288000"/>
          </a:xfrm>
          <a:prstGeom prst="rect">
            <a:avLst/>
          </a:prstGeom>
        </p:spPr>
      </p:pic>
    </p:spTree>
    <p:extLst>
      <p:ext uri="{BB962C8B-B14F-4D97-AF65-F5344CB8AC3E}">
        <p14:creationId xmlns:p14="http://schemas.microsoft.com/office/powerpoint/2010/main" val="26999012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PRÓXIMOS PASOS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1850043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49562">
              <a:srgbClr val="798D9E"/>
            </a:gs>
            <a:gs pos="12409">
              <a:srgbClr val="1E2327"/>
            </a:gs>
            <a:gs pos="42497">
              <a:srgbClr val="687987"/>
            </a:gs>
            <a:gs pos="0">
              <a:schemeClr val="tx1"/>
            </a:gs>
            <a:gs pos="32748">
              <a:srgbClr val="505D68"/>
            </a:gs>
          </a:gsLst>
          <a:lin ang="5400000" scaled="1"/>
        </a:gra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print">
            <a:extLst>
              <a:ext uri="{28A0092B-C50C-407E-A947-70E740481C1C}">
                <a14:useLocalDpi xmlns:a14="http://schemas.microsoft.com/office/drawing/2010/main" val="0"/>
              </a:ext>
            </a:extLst>
          </a:blip>
          <a:srcRect r="19940"/>
          <a:stretch/>
        </p:blipFill>
        <p:spPr>
          <a:xfrm>
            <a:off x="781050" y="861089"/>
            <a:ext cx="2212259" cy="1486233"/>
          </a:xfrm>
          <a:prstGeom prst="rect">
            <a:avLst/>
          </a:prstGeom>
          <a:effectLst>
            <a:softEdge rad="31750"/>
          </a:effectLst>
        </p:spPr>
      </p:pic>
      <p:sp>
        <p:nvSpPr>
          <p:cNvPr id="4" name="Rectángulo 3"/>
          <p:cNvSpPr/>
          <p:nvPr/>
        </p:nvSpPr>
        <p:spPr>
          <a:xfrm>
            <a:off x="781050" y="2515833"/>
            <a:ext cx="2666999" cy="369332"/>
          </a:xfrm>
          <a:prstGeom prst="rect">
            <a:avLst/>
          </a:prstGeom>
        </p:spPr>
        <p:txBody>
          <a:bodyPr wrap="square">
            <a:spAutoFit/>
          </a:bodyPr>
          <a:lstStyle/>
          <a:p>
            <a:r>
              <a:rPr lang="es-ES" b="1" dirty="0" smtClean="0">
                <a:solidFill>
                  <a:schemeClr val="bg1"/>
                </a:solidFill>
              </a:rPr>
              <a:t>RECONOCIMIENTO VOCAL</a:t>
            </a:r>
            <a:endParaRPr lang="es-ES" b="1" dirty="0">
              <a:solidFill>
                <a:schemeClr val="bg1"/>
              </a:solidFill>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3517" y="780460"/>
            <a:ext cx="1876481" cy="1566862"/>
          </a:xfrm>
          <a:prstGeom prst="rect">
            <a:avLst/>
          </a:prstGeom>
          <a:effectLst>
            <a:softEdge rad="31750"/>
          </a:effectLst>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3288" y="812865"/>
            <a:ext cx="2332112" cy="1518302"/>
          </a:xfrm>
          <a:prstGeom prst="rect">
            <a:avLst/>
          </a:prstGeom>
          <a:effectLst>
            <a:softEdge rad="31750"/>
          </a:effectLst>
        </p:spPr>
      </p:pic>
      <p:pic>
        <p:nvPicPr>
          <p:cNvPr id="14" name="Imagen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965" y="3563371"/>
            <a:ext cx="2277855" cy="1275599"/>
          </a:xfrm>
          <a:prstGeom prst="rect">
            <a:avLst/>
          </a:prstGeom>
          <a:effectLst>
            <a:softEdge rad="31750"/>
          </a:effectLst>
        </p:spPr>
      </p:pic>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6973" y="3572985"/>
            <a:ext cx="2182408" cy="1283769"/>
          </a:xfrm>
          <a:prstGeom prst="rect">
            <a:avLst/>
          </a:prstGeom>
          <a:effectLst>
            <a:softEdge rad="31750"/>
          </a:effectLst>
        </p:spPr>
      </p:pic>
      <p:sp>
        <p:nvSpPr>
          <p:cNvPr id="19" name="Rectángulo 18"/>
          <p:cNvSpPr/>
          <p:nvPr/>
        </p:nvSpPr>
        <p:spPr>
          <a:xfrm>
            <a:off x="3974245" y="2551022"/>
            <a:ext cx="2666999" cy="369332"/>
          </a:xfrm>
          <a:prstGeom prst="rect">
            <a:avLst/>
          </a:prstGeom>
        </p:spPr>
        <p:txBody>
          <a:bodyPr wrap="square">
            <a:spAutoFit/>
          </a:bodyPr>
          <a:lstStyle/>
          <a:p>
            <a:r>
              <a:rPr lang="es-ES" b="1" dirty="0" smtClean="0">
                <a:solidFill>
                  <a:schemeClr val="bg1"/>
                </a:solidFill>
              </a:rPr>
              <a:t>LISTA DE LA COMPRA</a:t>
            </a:r>
            <a:endParaRPr lang="es-ES" b="1" dirty="0">
              <a:solidFill>
                <a:schemeClr val="bg1"/>
              </a:solidFill>
            </a:endParaRPr>
          </a:p>
        </p:txBody>
      </p:sp>
      <p:sp>
        <p:nvSpPr>
          <p:cNvPr id="20" name="Rectángulo 19"/>
          <p:cNvSpPr/>
          <p:nvPr/>
        </p:nvSpPr>
        <p:spPr>
          <a:xfrm>
            <a:off x="6749623" y="2551022"/>
            <a:ext cx="2666999" cy="369332"/>
          </a:xfrm>
          <a:prstGeom prst="rect">
            <a:avLst/>
          </a:prstGeom>
        </p:spPr>
        <p:txBody>
          <a:bodyPr wrap="square">
            <a:spAutoFit/>
          </a:bodyPr>
          <a:lstStyle/>
          <a:p>
            <a:r>
              <a:rPr lang="es-ES" b="1" dirty="0" smtClean="0">
                <a:solidFill>
                  <a:schemeClr val="bg1"/>
                </a:solidFill>
              </a:rPr>
              <a:t>FRIGORÍFICO </a:t>
            </a:r>
            <a:r>
              <a:rPr lang="es-ES" b="1" dirty="0" err="1" smtClean="0">
                <a:solidFill>
                  <a:schemeClr val="bg1"/>
                </a:solidFill>
              </a:rPr>
              <a:t>IoT</a:t>
            </a:r>
            <a:endParaRPr lang="es-ES" b="1" dirty="0">
              <a:solidFill>
                <a:schemeClr val="bg1"/>
              </a:solidFill>
            </a:endParaRPr>
          </a:p>
        </p:txBody>
      </p:sp>
      <p:sp>
        <p:nvSpPr>
          <p:cNvPr id="21" name="Rectángulo 20"/>
          <p:cNvSpPr/>
          <p:nvPr/>
        </p:nvSpPr>
        <p:spPr>
          <a:xfrm>
            <a:off x="9753601" y="2537974"/>
            <a:ext cx="2666999" cy="369332"/>
          </a:xfrm>
          <a:prstGeom prst="rect">
            <a:avLst/>
          </a:prstGeom>
        </p:spPr>
        <p:txBody>
          <a:bodyPr wrap="square">
            <a:spAutoFit/>
          </a:bodyPr>
          <a:lstStyle/>
          <a:p>
            <a:r>
              <a:rPr lang="es-ES" b="1" dirty="0" smtClean="0">
                <a:solidFill>
                  <a:schemeClr val="bg1"/>
                </a:solidFill>
              </a:rPr>
              <a:t>MULTI-IDIOMA</a:t>
            </a:r>
            <a:endParaRPr lang="es-ES" b="1" dirty="0">
              <a:solidFill>
                <a:schemeClr val="bg1"/>
              </a:solidFill>
            </a:endParaRPr>
          </a:p>
        </p:txBody>
      </p:sp>
      <p:sp>
        <p:nvSpPr>
          <p:cNvPr id="22" name="Rectángulo 21"/>
          <p:cNvSpPr/>
          <p:nvPr/>
        </p:nvSpPr>
        <p:spPr>
          <a:xfrm>
            <a:off x="991965" y="5048184"/>
            <a:ext cx="2666999" cy="369332"/>
          </a:xfrm>
          <a:prstGeom prst="rect">
            <a:avLst/>
          </a:prstGeom>
        </p:spPr>
        <p:txBody>
          <a:bodyPr wrap="square">
            <a:spAutoFit/>
          </a:bodyPr>
          <a:lstStyle/>
          <a:p>
            <a:r>
              <a:rPr lang="es-ES" b="1" dirty="0" smtClean="0">
                <a:solidFill>
                  <a:schemeClr val="bg1"/>
                </a:solidFill>
              </a:rPr>
              <a:t>COACH NUTRICIONAL</a:t>
            </a:r>
            <a:endParaRPr lang="es-ES" b="1" dirty="0">
              <a:solidFill>
                <a:schemeClr val="bg1"/>
              </a:solidFill>
            </a:endParaRPr>
          </a:p>
        </p:txBody>
      </p:sp>
      <p:sp>
        <p:nvSpPr>
          <p:cNvPr id="23" name="Rectángulo 22"/>
          <p:cNvSpPr/>
          <p:nvPr/>
        </p:nvSpPr>
        <p:spPr>
          <a:xfrm>
            <a:off x="3735164" y="5067483"/>
            <a:ext cx="2666999" cy="369332"/>
          </a:xfrm>
          <a:prstGeom prst="rect">
            <a:avLst/>
          </a:prstGeom>
        </p:spPr>
        <p:txBody>
          <a:bodyPr wrap="square">
            <a:spAutoFit/>
          </a:bodyPr>
          <a:lstStyle/>
          <a:p>
            <a:r>
              <a:rPr lang="es-ES" b="1" dirty="0" smtClean="0">
                <a:solidFill>
                  <a:schemeClr val="bg1"/>
                </a:solidFill>
              </a:rPr>
              <a:t>ANÁLISIS SENTIMIENTO</a:t>
            </a:r>
            <a:endParaRPr lang="es-ES" b="1" dirty="0">
              <a:solidFill>
                <a:schemeClr val="bg1"/>
              </a:solidFill>
            </a:endParaRPr>
          </a:p>
        </p:txBody>
      </p:sp>
      <p:sp>
        <p:nvSpPr>
          <p:cNvPr id="24" name="Rectángulo 23"/>
          <p:cNvSpPr/>
          <p:nvPr/>
        </p:nvSpPr>
        <p:spPr>
          <a:xfrm>
            <a:off x="6808519" y="5104485"/>
            <a:ext cx="2666999" cy="369332"/>
          </a:xfrm>
          <a:prstGeom prst="rect">
            <a:avLst/>
          </a:prstGeom>
        </p:spPr>
        <p:txBody>
          <a:bodyPr wrap="square">
            <a:spAutoFit/>
          </a:bodyPr>
          <a:lstStyle/>
          <a:p>
            <a:r>
              <a:rPr lang="es-ES" b="1" dirty="0" smtClean="0">
                <a:solidFill>
                  <a:schemeClr val="bg1"/>
                </a:solidFill>
              </a:rPr>
              <a:t>NOTIFICACIONES</a:t>
            </a:r>
            <a:endParaRPr lang="es-ES" b="1" dirty="0">
              <a:solidFill>
                <a:schemeClr val="bg1"/>
              </a:solidFill>
            </a:endParaRPr>
          </a:p>
        </p:txBody>
      </p:sp>
      <p:sp>
        <p:nvSpPr>
          <p:cNvPr id="25" name="Rectángulo 24"/>
          <p:cNvSpPr/>
          <p:nvPr/>
        </p:nvSpPr>
        <p:spPr>
          <a:xfrm>
            <a:off x="9753600" y="5067483"/>
            <a:ext cx="2666999" cy="369332"/>
          </a:xfrm>
          <a:prstGeom prst="rect">
            <a:avLst/>
          </a:prstGeom>
        </p:spPr>
        <p:txBody>
          <a:bodyPr wrap="square">
            <a:spAutoFit/>
          </a:bodyPr>
          <a:lstStyle/>
          <a:p>
            <a:r>
              <a:rPr lang="es-ES" b="1" dirty="0" smtClean="0">
                <a:solidFill>
                  <a:schemeClr val="bg1"/>
                </a:solidFill>
              </a:rPr>
              <a:t>DASHBOARDS</a:t>
            </a:r>
            <a:endParaRPr lang="es-ES" b="1" dirty="0">
              <a:solidFill>
                <a:schemeClr val="bg1"/>
              </a:solidFill>
            </a:endParaRPr>
          </a:p>
        </p:txBody>
      </p:sp>
      <p:pic>
        <p:nvPicPr>
          <p:cNvPr id="27" name="Imagen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7621" y="847585"/>
            <a:ext cx="2563994" cy="1407382"/>
          </a:xfrm>
          <a:prstGeom prst="rect">
            <a:avLst/>
          </a:prstGeom>
        </p:spPr>
      </p:pic>
      <p:pic>
        <p:nvPicPr>
          <p:cNvPr id="18" name="Imagen 17"/>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l="8185" r="5044"/>
          <a:stretch/>
        </p:blipFill>
        <p:spPr>
          <a:xfrm>
            <a:off x="9416622" y="3437508"/>
            <a:ext cx="2160144" cy="1401462"/>
          </a:xfrm>
          <a:prstGeom prst="rect">
            <a:avLst/>
          </a:prstGeom>
          <a:effectLst>
            <a:softEdge rad="31750"/>
          </a:effectLst>
        </p:spPr>
      </p:pic>
      <p:sp>
        <p:nvSpPr>
          <p:cNvPr id="26"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PRÓXIMOS PASOS</a:t>
            </a:r>
            <a:endParaRPr lang="en-US" sz="5400" dirty="0">
              <a:solidFill>
                <a:schemeClr val="bg1"/>
              </a:solidFill>
              <a:latin typeface="BadaBoom BB" panose="020B0603050302020204" pitchFamily="34" charset="0"/>
            </a:endParaRPr>
          </a:p>
        </p:txBody>
      </p:sp>
      <p:pic>
        <p:nvPicPr>
          <p:cNvPr id="2" name="Imagen 1"/>
          <p:cNvPicPr>
            <a:picLocks noChangeAspect="1"/>
          </p:cNvPicPr>
          <p:nvPr/>
        </p:nvPicPr>
        <p:blipFill rotWithShape="1">
          <a:blip r:embed="rId9" cstate="print">
            <a:extLst>
              <a:ext uri="{28A0092B-C50C-407E-A947-70E740481C1C}">
                <a14:useLocalDpi xmlns:a14="http://schemas.microsoft.com/office/drawing/2010/main" val="0"/>
              </a:ext>
            </a:extLst>
          </a:blip>
          <a:srcRect t="5976" b="7087"/>
          <a:stretch/>
        </p:blipFill>
        <p:spPr>
          <a:xfrm>
            <a:off x="6749623" y="3374996"/>
            <a:ext cx="1876918" cy="1631719"/>
          </a:xfrm>
          <a:prstGeom prst="rect">
            <a:avLst/>
          </a:prstGeom>
          <a:effectLst>
            <a:softEdge rad="63500"/>
          </a:effectLst>
        </p:spPr>
      </p:pic>
    </p:spTree>
    <p:extLst>
      <p:ext uri="{BB962C8B-B14F-4D97-AF65-F5344CB8AC3E}">
        <p14:creationId xmlns:p14="http://schemas.microsoft.com/office/powerpoint/2010/main" val="28766941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
        <p:cNvGrpSpPr/>
        <p:nvPr/>
      </p:nvGrpSpPr>
      <p:grpSpPr>
        <a:xfrm>
          <a:off x="0" y="0"/>
          <a:ext cx="0" cy="0"/>
          <a:chOff x="0" y="0"/>
          <a:chExt cx="0" cy="0"/>
        </a:xfrm>
      </p:grpSpPr>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endParaRPr lang="en-US" sz="5400" dirty="0">
              <a:solidFill>
                <a:schemeClr val="bg1"/>
              </a:solidFill>
              <a:latin typeface="BadaBoom BB" panose="020B0603050302020204" pitchFamily="34" charset="0"/>
            </a:endParaRPr>
          </a:p>
        </p:txBody>
      </p:sp>
      <p:sp>
        <p:nvSpPr>
          <p:cNvPr id="6" name="Rectángulo 5"/>
          <p:cNvSpPr/>
          <p:nvPr/>
        </p:nvSpPr>
        <p:spPr>
          <a:xfrm>
            <a:off x="735180" y="6191419"/>
            <a:ext cx="3981731" cy="400110"/>
          </a:xfrm>
          <a:prstGeom prst="rect">
            <a:avLst/>
          </a:prstGeom>
        </p:spPr>
        <p:txBody>
          <a:bodyPr wrap="none">
            <a:spAutoFit/>
          </a:bodyPr>
          <a:lstStyle/>
          <a:p>
            <a:r>
              <a:rPr lang="es-ES" sz="2000" b="1" dirty="0"/>
              <a:t>https://github.com/inmperfer/TFM</a:t>
            </a:r>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392506" y="6134725"/>
            <a:ext cx="482720" cy="482720"/>
          </a:xfrm>
          <a:prstGeom prst="rect">
            <a:avLst/>
          </a:prstGeom>
        </p:spPr>
      </p:pic>
      <p:sp>
        <p:nvSpPr>
          <p:cNvPr id="8" name="Rectángulo 7"/>
          <p:cNvSpPr/>
          <p:nvPr/>
        </p:nvSpPr>
        <p:spPr>
          <a:xfrm>
            <a:off x="8272063" y="6191419"/>
            <a:ext cx="3117200" cy="400110"/>
          </a:xfrm>
          <a:prstGeom prst="rect">
            <a:avLst/>
          </a:prstGeom>
        </p:spPr>
        <p:txBody>
          <a:bodyPr wrap="none">
            <a:spAutoFit/>
          </a:bodyPr>
          <a:lstStyle/>
          <a:p>
            <a:r>
              <a:rPr lang="es-ES" sz="2000" b="1" dirty="0"/>
              <a:t>i</a:t>
            </a:r>
            <a:r>
              <a:rPr lang="es-ES" sz="2000" b="1" dirty="0" smtClean="0"/>
              <a:t>nma.perea.fdz@gmail.com</a:t>
            </a:r>
            <a:endParaRPr lang="es-ES" sz="2000" b="1" dirty="0"/>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79" y="6134725"/>
            <a:ext cx="701818" cy="583386"/>
          </a:xfrm>
          <a:prstGeom prst="rect">
            <a:avLst/>
          </a:prstGeom>
        </p:spPr>
      </p:pic>
    </p:spTree>
    <p:extLst>
      <p:ext uri="{BB962C8B-B14F-4D97-AF65-F5344CB8AC3E}">
        <p14:creationId xmlns:p14="http://schemas.microsoft.com/office/powerpoint/2010/main" val="18701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1 CuadroTexto"/>
          <p:cNvSpPr txBox="1"/>
          <p:nvPr/>
        </p:nvSpPr>
        <p:spPr>
          <a:xfrm>
            <a:off x="0" y="5534561"/>
            <a:ext cx="12192000" cy="1323439"/>
          </a:xfrm>
          <a:prstGeom prst="rect">
            <a:avLst/>
          </a:prstGeom>
          <a:solidFill>
            <a:srgbClr val="BFBFBF">
              <a:alpha val="50196"/>
            </a:srgbClr>
          </a:solidFill>
        </p:spPr>
        <p:txBody>
          <a:bodyPr wrap="square" rtlCol="0">
            <a:spAutoFit/>
          </a:bodyPr>
          <a:lstStyle/>
          <a:p>
            <a:pPr algn="ctr"/>
            <a:r>
              <a:rPr lang="es-ES" sz="8000" dirty="0" smtClean="0">
                <a:solidFill>
                  <a:schemeClr val="bg1"/>
                </a:solidFill>
                <a:latin typeface="BadaBoom BB" panose="020B0603050302020204" pitchFamily="34" charset="0"/>
              </a:rPr>
              <a:t>CHATBOTS</a:t>
            </a:r>
            <a:endParaRPr lang="en-US" sz="80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35771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30176" t="15907" r="30701" b="31930"/>
          <a:stretch/>
        </p:blipFill>
        <p:spPr>
          <a:xfrm>
            <a:off x="5138567" y="1889278"/>
            <a:ext cx="2099771" cy="2099772"/>
          </a:xfrm>
          <a:prstGeom prst="rect">
            <a:avLst/>
          </a:prstGeom>
        </p:spPr>
      </p:pic>
      <p:sp>
        <p:nvSpPr>
          <p:cNvPr id="3" name="CuadroTexto 2"/>
          <p:cNvSpPr txBox="1"/>
          <p:nvPr/>
        </p:nvSpPr>
        <p:spPr>
          <a:xfrm>
            <a:off x="4560448" y="3989050"/>
            <a:ext cx="3413114" cy="769441"/>
          </a:xfrm>
          <a:prstGeom prst="rect">
            <a:avLst/>
          </a:prstGeom>
          <a:noFill/>
        </p:spPr>
        <p:txBody>
          <a:bodyPr wrap="none" rtlCol="0">
            <a:spAutoFit/>
          </a:bodyPr>
          <a:lstStyle/>
          <a:p>
            <a:r>
              <a:rPr lang="es-ES" sz="4400" b="1" dirty="0" err="1" smtClean="0">
                <a:solidFill>
                  <a:schemeClr val="accent2">
                    <a:lumMod val="50000"/>
                  </a:schemeClr>
                </a:solidFill>
                <a:latin typeface="Aharoni" panose="02010803020104030203" pitchFamily="2" charset="-79"/>
                <a:cs typeface="Aharoni" panose="02010803020104030203" pitchFamily="2" charset="-79"/>
              </a:rPr>
              <a:t>yumyumBot</a:t>
            </a:r>
            <a:endParaRPr lang="es-ES" sz="4400" b="1" dirty="0">
              <a:solidFill>
                <a:schemeClr val="accent2">
                  <a:lumMod val="50000"/>
                </a:schemeClr>
              </a:solidFill>
              <a:latin typeface="Aharoni" panose="02010803020104030203" pitchFamily="2" charset="-79"/>
              <a:cs typeface="Aharoni" panose="02010803020104030203" pitchFamily="2" charset="-79"/>
            </a:endParaRPr>
          </a:p>
        </p:txBody>
      </p:sp>
      <p:sp>
        <p:nvSpPr>
          <p:cNvPr id="4" name="Rectángulo 3"/>
          <p:cNvSpPr/>
          <p:nvPr/>
        </p:nvSpPr>
        <p:spPr>
          <a:xfrm>
            <a:off x="9258299" y="2939164"/>
            <a:ext cx="2933701" cy="1200329"/>
          </a:xfrm>
          <a:prstGeom prst="rect">
            <a:avLst/>
          </a:prstGeom>
          <a:noFill/>
        </p:spPr>
        <p:txBody>
          <a:bodyPr wrap="square">
            <a:spAutoFit/>
          </a:bodyPr>
          <a:lstStyle/>
          <a:p>
            <a:r>
              <a:rPr lang="es-ES" dirty="0" smtClean="0">
                <a:solidFill>
                  <a:schemeClr val="accent2">
                    <a:lumMod val="50000"/>
                  </a:schemeClr>
                </a:solidFill>
              </a:rPr>
              <a:t>Sugiere platos a partir de </a:t>
            </a:r>
            <a:endParaRPr lang="es-ES" dirty="0">
              <a:solidFill>
                <a:schemeClr val="accent2">
                  <a:lumMod val="50000"/>
                </a:schemeClr>
              </a:solidFill>
            </a:endParaRPr>
          </a:p>
          <a:p>
            <a:r>
              <a:rPr lang="es-ES" b="1" dirty="0" smtClean="0">
                <a:solidFill>
                  <a:schemeClr val="accent2">
                    <a:lumMod val="50000"/>
                  </a:schemeClr>
                </a:solidFill>
              </a:rPr>
              <a:t>preferencias</a:t>
            </a:r>
            <a:r>
              <a:rPr lang="es-ES" dirty="0" smtClean="0">
                <a:solidFill>
                  <a:schemeClr val="accent2">
                    <a:lumMod val="50000"/>
                  </a:schemeClr>
                </a:solidFill>
              </a:rPr>
              <a:t> de usuario </a:t>
            </a:r>
          </a:p>
          <a:p>
            <a:r>
              <a:rPr lang="es-ES" dirty="0">
                <a:solidFill>
                  <a:schemeClr val="accent2">
                    <a:lumMod val="50000"/>
                  </a:schemeClr>
                </a:solidFill>
              </a:rPr>
              <a:t>(</a:t>
            </a:r>
            <a:r>
              <a:rPr lang="es-ES" dirty="0" smtClean="0">
                <a:solidFill>
                  <a:schemeClr val="accent2">
                    <a:lumMod val="50000"/>
                  </a:schemeClr>
                </a:solidFill>
              </a:rPr>
              <a:t>tipo de cocina o ingredientes)</a:t>
            </a:r>
          </a:p>
        </p:txBody>
      </p:sp>
      <p:sp>
        <p:nvSpPr>
          <p:cNvPr id="5" name="Rectángulo 4"/>
          <p:cNvSpPr/>
          <p:nvPr/>
        </p:nvSpPr>
        <p:spPr>
          <a:xfrm>
            <a:off x="-265275" y="2939164"/>
            <a:ext cx="3222458" cy="923330"/>
          </a:xfrm>
          <a:prstGeom prst="rect">
            <a:avLst/>
          </a:prstGeom>
          <a:noFill/>
        </p:spPr>
        <p:txBody>
          <a:bodyPr wrap="square">
            <a:spAutoFit/>
          </a:bodyPr>
          <a:lstStyle/>
          <a:p>
            <a:pPr algn="r"/>
            <a:r>
              <a:rPr lang="es-ES" b="1" dirty="0" smtClean="0">
                <a:solidFill>
                  <a:schemeClr val="accent2">
                    <a:lumMod val="50000"/>
                  </a:schemeClr>
                </a:solidFill>
              </a:rPr>
              <a:t>Reconoce</a:t>
            </a:r>
            <a:r>
              <a:rPr lang="es-ES" dirty="0" smtClean="0">
                <a:solidFill>
                  <a:schemeClr val="accent2">
                    <a:lumMod val="50000"/>
                  </a:schemeClr>
                </a:solidFill>
              </a:rPr>
              <a:t> </a:t>
            </a:r>
            <a:r>
              <a:rPr lang="es-ES" b="1" dirty="0" smtClean="0">
                <a:solidFill>
                  <a:schemeClr val="accent2">
                    <a:lumMod val="50000"/>
                  </a:schemeClr>
                </a:solidFill>
              </a:rPr>
              <a:t>imágenes</a:t>
            </a:r>
            <a:r>
              <a:rPr lang="es-ES" dirty="0" smtClean="0">
                <a:solidFill>
                  <a:schemeClr val="accent2">
                    <a:lumMod val="50000"/>
                  </a:schemeClr>
                </a:solidFill>
              </a:rPr>
              <a:t> y proporciona </a:t>
            </a:r>
            <a:r>
              <a:rPr lang="es-ES" dirty="0" smtClean="0">
                <a:solidFill>
                  <a:schemeClr val="accent2">
                    <a:lumMod val="50000"/>
                  </a:schemeClr>
                </a:solidFill>
              </a:rPr>
              <a:t>receta a partir</a:t>
            </a:r>
          </a:p>
          <a:p>
            <a:pPr algn="r"/>
            <a:r>
              <a:rPr lang="es-ES" dirty="0" smtClean="0">
                <a:solidFill>
                  <a:schemeClr val="accent2">
                    <a:lumMod val="50000"/>
                  </a:schemeClr>
                </a:solidFill>
              </a:rPr>
              <a:t>de </a:t>
            </a:r>
            <a:r>
              <a:rPr lang="es-ES" dirty="0" smtClean="0">
                <a:solidFill>
                  <a:schemeClr val="accent2">
                    <a:lumMod val="50000"/>
                  </a:schemeClr>
                </a:solidFill>
              </a:rPr>
              <a:t>la foto </a:t>
            </a:r>
            <a:r>
              <a:rPr lang="es-ES" dirty="0" smtClean="0">
                <a:solidFill>
                  <a:schemeClr val="accent2">
                    <a:lumMod val="50000"/>
                  </a:schemeClr>
                </a:solidFill>
              </a:rPr>
              <a:t>de un plato</a:t>
            </a:r>
          </a:p>
        </p:txBody>
      </p:sp>
      <p:sp>
        <p:nvSpPr>
          <p:cNvPr id="6" name="Rectángulo 5"/>
          <p:cNvSpPr/>
          <p:nvPr/>
        </p:nvSpPr>
        <p:spPr>
          <a:xfrm>
            <a:off x="8745309" y="561274"/>
            <a:ext cx="2822132" cy="1200329"/>
          </a:xfrm>
          <a:prstGeom prst="rect">
            <a:avLst/>
          </a:prstGeom>
          <a:noFill/>
        </p:spPr>
        <p:txBody>
          <a:bodyPr wrap="square">
            <a:spAutoFit/>
          </a:bodyPr>
          <a:lstStyle/>
          <a:p>
            <a:r>
              <a:rPr lang="es-ES" dirty="0" smtClean="0">
                <a:solidFill>
                  <a:schemeClr val="accent2">
                    <a:lumMod val="50000"/>
                  </a:schemeClr>
                </a:solidFill>
              </a:rPr>
              <a:t>Sugiere platos </a:t>
            </a:r>
            <a:r>
              <a:rPr lang="es-ES" dirty="0" smtClean="0">
                <a:solidFill>
                  <a:schemeClr val="accent2">
                    <a:lumMod val="50000"/>
                  </a:schemeClr>
                </a:solidFill>
              </a:rPr>
              <a:t>dando </a:t>
            </a:r>
            <a:r>
              <a:rPr lang="es-ES" b="1" dirty="0" smtClean="0">
                <a:solidFill>
                  <a:schemeClr val="accent2">
                    <a:lumMod val="50000"/>
                  </a:schemeClr>
                </a:solidFill>
              </a:rPr>
              <a:t>prioridad</a:t>
            </a:r>
            <a:r>
              <a:rPr lang="es-ES" dirty="0" smtClean="0">
                <a:solidFill>
                  <a:schemeClr val="accent2">
                    <a:lumMod val="50000"/>
                  </a:schemeClr>
                </a:solidFill>
              </a:rPr>
              <a:t> a utilizar los </a:t>
            </a:r>
            <a:r>
              <a:rPr lang="es-ES" b="1" dirty="0" smtClean="0">
                <a:solidFill>
                  <a:schemeClr val="accent2">
                    <a:lumMod val="50000"/>
                  </a:schemeClr>
                </a:solidFill>
              </a:rPr>
              <a:t>productos</a:t>
            </a:r>
            <a:r>
              <a:rPr lang="es-ES" dirty="0" smtClean="0">
                <a:solidFill>
                  <a:schemeClr val="accent2">
                    <a:lumMod val="50000"/>
                  </a:schemeClr>
                </a:solidFill>
              </a:rPr>
              <a:t> disponibles </a:t>
            </a:r>
            <a:r>
              <a:rPr lang="es-ES" dirty="0" smtClean="0">
                <a:solidFill>
                  <a:schemeClr val="accent2">
                    <a:lumMod val="50000"/>
                  </a:schemeClr>
                </a:solidFill>
              </a:rPr>
              <a:t>en el </a:t>
            </a:r>
            <a:r>
              <a:rPr lang="es-ES" b="1" dirty="0" smtClean="0">
                <a:solidFill>
                  <a:schemeClr val="accent2">
                    <a:lumMod val="50000"/>
                  </a:schemeClr>
                </a:solidFill>
              </a:rPr>
              <a:t>frigorífico </a:t>
            </a:r>
          </a:p>
        </p:txBody>
      </p:sp>
      <p:sp>
        <p:nvSpPr>
          <p:cNvPr id="7" name="Rectángulo 6"/>
          <p:cNvSpPr/>
          <p:nvPr/>
        </p:nvSpPr>
        <p:spPr>
          <a:xfrm>
            <a:off x="8480134" y="5065575"/>
            <a:ext cx="2861510" cy="646331"/>
          </a:xfrm>
          <a:prstGeom prst="rect">
            <a:avLst/>
          </a:prstGeom>
          <a:noFill/>
        </p:spPr>
        <p:txBody>
          <a:bodyPr wrap="square">
            <a:spAutoFit/>
          </a:bodyPr>
          <a:lstStyle/>
          <a:p>
            <a:r>
              <a:rPr lang="es-ES" dirty="0" smtClean="0">
                <a:solidFill>
                  <a:schemeClr val="accent2">
                    <a:lumMod val="50000"/>
                  </a:schemeClr>
                </a:solidFill>
              </a:rPr>
              <a:t>Proporciona </a:t>
            </a:r>
            <a:r>
              <a:rPr lang="es-ES" b="1" dirty="0" smtClean="0">
                <a:solidFill>
                  <a:schemeClr val="accent2">
                    <a:lumMod val="50000"/>
                  </a:schemeClr>
                </a:solidFill>
              </a:rPr>
              <a:t>receta</a:t>
            </a:r>
            <a:r>
              <a:rPr lang="es-ES" dirty="0" smtClean="0">
                <a:solidFill>
                  <a:schemeClr val="accent2">
                    <a:lumMod val="50000"/>
                  </a:schemeClr>
                </a:solidFill>
              </a:rPr>
              <a:t> a partir del nombre de un </a:t>
            </a:r>
            <a:r>
              <a:rPr lang="es-ES" b="1" dirty="0" smtClean="0">
                <a:solidFill>
                  <a:schemeClr val="accent2">
                    <a:lumMod val="50000"/>
                  </a:schemeClr>
                </a:solidFill>
              </a:rPr>
              <a:t>plato</a:t>
            </a:r>
          </a:p>
        </p:txBody>
      </p:sp>
      <p:sp>
        <p:nvSpPr>
          <p:cNvPr id="9" name="Rectángulo 8"/>
          <p:cNvSpPr/>
          <p:nvPr/>
        </p:nvSpPr>
        <p:spPr>
          <a:xfrm>
            <a:off x="228301" y="561274"/>
            <a:ext cx="3431856" cy="1200329"/>
          </a:xfrm>
          <a:prstGeom prst="rect">
            <a:avLst/>
          </a:prstGeom>
          <a:noFill/>
        </p:spPr>
        <p:txBody>
          <a:bodyPr wrap="square">
            <a:spAutoFit/>
          </a:bodyPr>
          <a:lstStyle/>
          <a:p>
            <a:pPr algn="r"/>
            <a:r>
              <a:rPr lang="es-ES" dirty="0" smtClean="0">
                <a:solidFill>
                  <a:schemeClr val="accent2">
                    <a:lumMod val="50000"/>
                  </a:schemeClr>
                </a:solidFill>
              </a:rPr>
              <a:t>Proporciona información del </a:t>
            </a:r>
            <a:r>
              <a:rPr lang="es-ES" b="1" dirty="0" smtClean="0">
                <a:solidFill>
                  <a:schemeClr val="accent2">
                    <a:lumMod val="50000"/>
                  </a:schemeClr>
                </a:solidFill>
              </a:rPr>
              <a:t>contenido del frigorífico </a:t>
            </a:r>
            <a:r>
              <a:rPr lang="es-ES" dirty="0" smtClean="0">
                <a:solidFill>
                  <a:schemeClr val="accent2">
                    <a:lumMod val="50000"/>
                  </a:schemeClr>
                </a:solidFill>
              </a:rPr>
              <a:t>(cantidad de un producto, productos caducados, próximos a caducar)</a:t>
            </a:r>
          </a:p>
        </p:txBody>
      </p:sp>
      <p:sp>
        <p:nvSpPr>
          <p:cNvPr id="11" name="Rectángulo 10"/>
          <p:cNvSpPr/>
          <p:nvPr/>
        </p:nvSpPr>
        <p:spPr>
          <a:xfrm>
            <a:off x="907505" y="4939327"/>
            <a:ext cx="2933701" cy="923330"/>
          </a:xfrm>
          <a:prstGeom prst="rect">
            <a:avLst/>
          </a:prstGeom>
          <a:noFill/>
        </p:spPr>
        <p:txBody>
          <a:bodyPr wrap="square">
            <a:spAutoFit/>
          </a:bodyPr>
          <a:lstStyle/>
          <a:p>
            <a:pPr algn="r"/>
            <a:r>
              <a:rPr lang="es-ES" dirty="0" smtClean="0">
                <a:solidFill>
                  <a:schemeClr val="accent2">
                    <a:lumMod val="50000"/>
                  </a:schemeClr>
                </a:solidFill>
              </a:rPr>
              <a:t>Sugiere platos teniendo en cuenta </a:t>
            </a:r>
            <a:r>
              <a:rPr lang="es-ES" b="1" dirty="0" smtClean="0">
                <a:solidFill>
                  <a:schemeClr val="accent2">
                    <a:lumMod val="50000"/>
                  </a:schemeClr>
                </a:solidFill>
              </a:rPr>
              <a:t>intolerancias</a:t>
            </a:r>
            <a:r>
              <a:rPr lang="es-ES" dirty="0" smtClean="0">
                <a:solidFill>
                  <a:schemeClr val="accent2">
                    <a:lumMod val="50000"/>
                  </a:schemeClr>
                </a:solidFill>
              </a:rPr>
              <a:t> alimentarias del usuario</a:t>
            </a:r>
          </a:p>
        </p:txBody>
      </p:sp>
      <p:sp>
        <p:nvSpPr>
          <p:cNvPr id="12" name="Elipse 11"/>
          <p:cNvSpPr/>
          <p:nvPr/>
        </p:nvSpPr>
        <p:spPr>
          <a:xfrm>
            <a:off x="3224463" y="401053"/>
            <a:ext cx="5800223" cy="5521771"/>
          </a:xfrm>
          <a:prstGeom prst="ellipse">
            <a:avLst/>
          </a:prstGeom>
          <a:noFill/>
          <a:ln w="5715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p:cNvSpPr/>
          <p:nvPr/>
        </p:nvSpPr>
        <p:spPr>
          <a:xfrm>
            <a:off x="3897501" y="103330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3066625" y="3122153"/>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3897501" y="493875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8018754" y="103330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p:cNvSpPr/>
          <p:nvPr/>
        </p:nvSpPr>
        <p:spPr>
          <a:xfrm>
            <a:off x="8862686" y="3100329"/>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p:cNvSpPr/>
          <p:nvPr/>
        </p:nvSpPr>
        <p:spPr>
          <a:xfrm>
            <a:off x="8018754" y="493875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45714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Llamada de nube 2"/>
          <p:cNvSpPr/>
          <p:nvPr/>
        </p:nvSpPr>
        <p:spPr>
          <a:xfrm>
            <a:off x="7309181" y="160421"/>
            <a:ext cx="2957766" cy="2069432"/>
          </a:xfrm>
          <a:prstGeom prst="cloudCallout">
            <a:avLst>
              <a:gd name="adj1" fmla="val -108163"/>
              <a:gd name="adj2" fmla="val 1883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solidFill>
                  <a:srgbClr val="589DA6"/>
                </a:solidFill>
                <a:latin typeface="Arial Rounded MT Bold" panose="020F0704030504030204" pitchFamily="34" charset="0"/>
              </a:rPr>
              <a:t>¿Por dónde empiezo?</a:t>
            </a:r>
            <a:endParaRPr lang="es-ES" sz="2400" b="1" dirty="0">
              <a:solidFill>
                <a:srgbClr val="589DA6"/>
              </a:solidFill>
              <a:latin typeface="Arial Rounded MT Bold" panose="020F0704030504030204" pitchFamily="34" charset="0"/>
            </a:endParaRPr>
          </a:p>
        </p:txBody>
      </p:sp>
    </p:spTree>
    <p:extLst>
      <p:ext uri="{BB962C8B-B14F-4D97-AF65-F5344CB8AC3E}">
        <p14:creationId xmlns:p14="http://schemas.microsoft.com/office/powerpoint/2010/main" val="3592961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CHATBOTS: CONCEPTOS</a:t>
            </a:r>
            <a:endParaRPr lang="en-US" sz="5400" dirty="0">
              <a:solidFill>
                <a:schemeClr val="bg1"/>
              </a:solidFill>
              <a:latin typeface="BadaBoom BB" panose="020B0603050302020204" pitchFamily="34" charset="0"/>
            </a:endParaRPr>
          </a:p>
        </p:txBody>
      </p:sp>
      <p:sp>
        <p:nvSpPr>
          <p:cNvPr id="5" name="Llamada rectangular redondeada 4"/>
          <p:cNvSpPr/>
          <p:nvPr/>
        </p:nvSpPr>
        <p:spPr>
          <a:xfrm>
            <a:off x="7045793" y="1569414"/>
            <a:ext cx="4090922"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Hola, quiero reservar un vuelo a   Sevilla</a:t>
            </a:r>
            <a:endParaRPr lang="es-ES" dirty="0"/>
          </a:p>
        </p:txBody>
      </p:sp>
      <p:sp>
        <p:nvSpPr>
          <p:cNvPr id="6" name="Llamada rectangular redondeada 5"/>
          <p:cNvSpPr/>
          <p:nvPr/>
        </p:nvSpPr>
        <p:spPr>
          <a:xfrm>
            <a:off x="1608966" y="706564"/>
            <a:ext cx="4010526" cy="729560"/>
          </a:xfrm>
          <a:prstGeom prst="wedgeRoundRectCallout">
            <a:avLst>
              <a:gd name="adj1" fmla="val 37360"/>
              <a:gd name="adj2" fmla="val 11330"/>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Hola, soy el asistente de la compañía aérea XXX ¿en qué puedo ayudarle? </a:t>
            </a:r>
            <a:endParaRPr lang="es-ES" dirty="0"/>
          </a:p>
        </p:txBody>
      </p:sp>
      <p:sp>
        <p:nvSpPr>
          <p:cNvPr id="7" name="Llamada rectangular redondeada 6"/>
          <p:cNvSpPr/>
          <p:nvPr/>
        </p:nvSpPr>
        <p:spPr>
          <a:xfrm>
            <a:off x="3014580" y="2361390"/>
            <a:ext cx="2598823" cy="729560"/>
          </a:xfrm>
          <a:prstGeom prst="wedgeRoundRectCallout">
            <a:avLst>
              <a:gd name="adj1" fmla="val 43818"/>
              <a:gd name="adj2" fmla="val 13529"/>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¿viajas desde Madrid?</a:t>
            </a:r>
            <a:endParaRPr lang="es-ES" dirty="0"/>
          </a:p>
        </p:txBody>
      </p:sp>
      <p:pic>
        <p:nvPicPr>
          <p:cNvPr id="9" name="Imagen 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45503" y="1652861"/>
            <a:ext cx="445754" cy="445754"/>
          </a:xfrm>
          <a:prstGeom prst="rect">
            <a:avLst/>
          </a:prstGeom>
        </p:spPr>
      </p:pic>
      <p:sp>
        <p:nvSpPr>
          <p:cNvPr id="12" name="Llamada rectangular redondeada 11"/>
          <p:cNvSpPr/>
          <p:nvPr/>
        </p:nvSpPr>
        <p:spPr>
          <a:xfrm>
            <a:off x="7045793" y="3169782"/>
            <a:ext cx="574207"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smtClean="0"/>
              <a:t>Sí</a:t>
            </a:r>
            <a:endParaRPr lang="es-ES" dirty="0"/>
          </a:p>
        </p:txBody>
      </p:sp>
      <p:pic>
        <p:nvPicPr>
          <p:cNvPr id="13" name="Imagen 1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95341" y="3219953"/>
            <a:ext cx="445754" cy="445754"/>
          </a:xfrm>
          <a:prstGeom prst="rect">
            <a:avLst/>
          </a:prstGeom>
        </p:spPr>
      </p:pic>
      <p:sp>
        <p:nvSpPr>
          <p:cNvPr id="14" name="Llamada rectangular redondeada 13"/>
          <p:cNvSpPr/>
          <p:nvPr/>
        </p:nvSpPr>
        <p:spPr>
          <a:xfrm>
            <a:off x="2755551" y="3863461"/>
            <a:ext cx="2857852" cy="729560"/>
          </a:xfrm>
          <a:prstGeom prst="wedgeRoundRectCallout">
            <a:avLst>
              <a:gd name="adj1" fmla="val 43818"/>
              <a:gd name="adj2" fmla="val 13529"/>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¿qué día quieres viajar?</a:t>
            </a:r>
            <a:endParaRPr lang="es-ES" dirty="0"/>
          </a:p>
        </p:txBody>
      </p:sp>
      <p:pic>
        <p:nvPicPr>
          <p:cNvPr id="15" name="Imagen 1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8101" y="4008226"/>
            <a:ext cx="429475" cy="429475"/>
          </a:xfrm>
          <a:prstGeom prst="rect">
            <a:avLst/>
          </a:prstGeom>
        </p:spPr>
      </p:pic>
      <p:sp>
        <p:nvSpPr>
          <p:cNvPr id="16" name="Llamada rectangular redondeada 15"/>
          <p:cNvSpPr/>
          <p:nvPr/>
        </p:nvSpPr>
        <p:spPr>
          <a:xfrm>
            <a:off x="7045793" y="4684474"/>
            <a:ext cx="3060733"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Para  mañana  por la mañana</a:t>
            </a:r>
            <a:endParaRPr lang="es-ES" dirty="0"/>
          </a:p>
        </p:txBody>
      </p:sp>
      <p:pic>
        <p:nvPicPr>
          <p:cNvPr id="17" name="Imagen 1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95341" y="4734645"/>
            <a:ext cx="445754" cy="445754"/>
          </a:xfrm>
          <a:prstGeom prst="rect">
            <a:avLst/>
          </a:prstGeom>
        </p:spPr>
      </p:pic>
      <p:pic>
        <p:nvPicPr>
          <p:cNvPr id="18" name="Imagen 1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71911" y="2506433"/>
            <a:ext cx="429475" cy="429475"/>
          </a:xfrm>
          <a:prstGeom prst="rect">
            <a:avLst/>
          </a:prstGeom>
        </p:spPr>
      </p:pic>
      <p:pic>
        <p:nvPicPr>
          <p:cNvPr id="19" name="Imagen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91403" y="846823"/>
            <a:ext cx="429475" cy="429475"/>
          </a:xfrm>
          <a:prstGeom prst="rect">
            <a:avLst/>
          </a:prstGeom>
        </p:spPr>
      </p:pic>
      <p:sp>
        <p:nvSpPr>
          <p:cNvPr id="20" name="Rectángulo 19"/>
          <p:cNvSpPr/>
          <p:nvPr/>
        </p:nvSpPr>
        <p:spPr>
          <a:xfrm>
            <a:off x="10250905" y="1715578"/>
            <a:ext cx="778042" cy="32031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p:cNvSpPr/>
          <p:nvPr/>
        </p:nvSpPr>
        <p:spPr>
          <a:xfrm>
            <a:off x="7677800" y="4800134"/>
            <a:ext cx="908790" cy="45129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p:cNvSpPr/>
          <p:nvPr/>
        </p:nvSpPr>
        <p:spPr>
          <a:xfrm>
            <a:off x="4525527" y="2481797"/>
            <a:ext cx="898358" cy="45129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p:cNvSpPr txBox="1"/>
          <p:nvPr/>
        </p:nvSpPr>
        <p:spPr>
          <a:xfrm>
            <a:off x="7173607" y="1108812"/>
            <a:ext cx="2932919" cy="369332"/>
          </a:xfrm>
          <a:prstGeom prst="rect">
            <a:avLst/>
          </a:prstGeom>
          <a:solidFill>
            <a:srgbClr val="FFFF00"/>
          </a:solidFill>
        </p:spPr>
        <p:txBody>
          <a:bodyPr wrap="none" rtlCol="0">
            <a:spAutoFit/>
          </a:bodyPr>
          <a:lstStyle/>
          <a:p>
            <a:r>
              <a:rPr lang="es-ES" dirty="0" smtClean="0"/>
              <a:t>#intención = “reservar vuelo”</a:t>
            </a:r>
            <a:endParaRPr lang="es-ES" dirty="0"/>
          </a:p>
        </p:txBody>
      </p:sp>
      <p:sp>
        <p:nvSpPr>
          <p:cNvPr id="24" name="CuadroTexto 23"/>
          <p:cNvSpPr txBox="1"/>
          <p:nvPr/>
        </p:nvSpPr>
        <p:spPr>
          <a:xfrm>
            <a:off x="8126980" y="2420836"/>
            <a:ext cx="3070649" cy="369332"/>
          </a:xfrm>
          <a:prstGeom prst="rect">
            <a:avLst/>
          </a:prstGeom>
          <a:noFill/>
        </p:spPr>
        <p:txBody>
          <a:bodyPr wrap="none" rtlCol="0">
            <a:spAutoFit/>
          </a:bodyPr>
          <a:lstStyle/>
          <a:p>
            <a:r>
              <a:rPr lang="es-ES" b="1" dirty="0" smtClean="0">
                <a:solidFill>
                  <a:schemeClr val="accent2">
                    <a:lumMod val="60000"/>
                    <a:lumOff val="40000"/>
                  </a:schemeClr>
                </a:solidFill>
              </a:rPr>
              <a:t>@entidad (destino) = “Sevilla”</a:t>
            </a:r>
            <a:endParaRPr lang="es-ES" b="1" dirty="0">
              <a:solidFill>
                <a:schemeClr val="accent2">
                  <a:lumMod val="60000"/>
                  <a:lumOff val="40000"/>
                </a:schemeClr>
              </a:solidFill>
            </a:endParaRPr>
          </a:p>
        </p:txBody>
      </p:sp>
      <p:sp>
        <p:nvSpPr>
          <p:cNvPr id="25" name="CuadroTexto 24"/>
          <p:cNvSpPr txBox="1"/>
          <p:nvPr/>
        </p:nvSpPr>
        <p:spPr>
          <a:xfrm>
            <a:off x="8586590" y="5380224"/>
            <a:ext cx="3039871" cy="369332"/>
          </a:xfrm>
          <a:prstGeom prst="rect">
            <a:avLst/>
          </a:prstGeom>
          <a:noFill/>
        </p:spPr>
        <p:txBody>
          <a:bodyPr wrap="none" rtlCol="0">
            <a:spAutoFit/>
          </a:bodyPr>
          <a:lstStyle/>
          <a:p>
            <a:r>
              <a:rPr lang="es-ES" b="1" dirty="0" smtClean="0">
                <a:solidFill>
                  <a:schemeClr val="accent2">
                    <a:lumMod val="60000"/>
                    <a:lumOff val="40000"/>
                  </a:schemeClr>
                </a:solidFill>
              </a:rPr>
              <a:t>@entidad (fecha) = “mañana”</a:t>
            </a:r>
            <a:endParaRPr lang="es-ES" b="1" dirty="0">
              <a:solidFill>
                <a:schemeClr val="accent2">
                  <a:lumMod val="60000"/>
                  <a:lumOff val="40000"/>
                </a:schemeClr>
              </a:solidFill>
            </a:endParaRPr>
          </a:p>
        </p:txBody>
      </p:sp>
      <p:sp>
        <p:nvSpPr>
          <p:cNvPr id="26" name="CuadroTexto 25"/>
          <p:cNvSpPr txBox="1"/>
          <p:nvPr/>
        </p:nvSpPr>
        <p:spPr>
          <a:xfrm>
            <a:off x="1260724" y="3098829"/>
            <a:ext cx="3065263" cy="369332"/>
          </a:xfrm>
          <a:prstGeom prst="rect">
            <a:avLst/>
          </a:prstGeom>
          <a:noFill/>
        </p:spPr>
        <p:txBody>
          <a:bodyPr wrap="none" rtlCol="0">
            <a:spAutoFit/>
          </a:bodyPr>
          <a:lstStyle/>
          <a:p>
            <a:r>
              <a:rPr lang="es-ES" b="1" dirty="0" smtClean="0">
                <a:solidFill>
                  <a:schemeClr val="accent2">
                    <a:lumMod val="60000"/>
                    <a:lumOff val="40000"/>
                  </a:schemeClr>
                </a:solidFill>
              </a:rPr>
              <a:t>$contexto (origen) = “Madrid”</a:t>
            </a:r>
            <a:endParaRPr lang="es-ES" b="1" dirty="0">
              <a:solidFill>
                <a:schemeClr val="accent2">
                  <a:lumMod val="60000"/>
                  <a:lumOff val="40000"/>
                </a:schemeClr>
              </a:solidFill>
            </a:endParaRPr>
          </a:p>
        </p:txBody>
      </p:sp>
      <p:cxnSp>
        <p:nvCxnSpPr>
          <p:cNvPr id="4" name="Conector recto de flecha 3"/>
          <p:cNvCxnSpPr>
            <a:stCxn id="22" idx="2"/>
          </p:cNvCxnSpPr>
          <p:nvPr/>
        </p:nvCxnSpPr>
        <p:spPr>
          <a:xfrm flipH="1">
            <a:off x="4313991" y="2933093"/>
            <a:ext cx="660715" cy="31550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H="1">
            <a:off x="10395284" y="2055183"/>
            <a:ext cx="371957" cy="36565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endCxn id="25" idx="1"/>
          </p:cNvCxnSpPr>
          <p:nvPr/>
        </p:nvCxnSpPr>
        <p:spPr>
          <a:xfrm>
            <a:off x="7892716" y="5251430"/>
            <a:ext cx="693874" cy="31346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272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8518" b="10001"/>
          <a:stretch/>
        </p:blipFill>
        <p:spPr>
          <a:xfrm>
            <a:off x="1004454" y="685800"/>
            <a:ext cx="10183091" cy="4667250"/>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SISTEMAS DE DIÁLOGO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667056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
        <p:cNvGrpSpPr/>
        <p:nvPr/>
      </p:nvGrpSpPr>
      <p:grpSpPr>
        <a:xfrm>
          <a:off x="0" y="0"/>
          <a:ext cx="0" cy="0"/>
          <a:chOff x="0" y="0"/>
          <a:chExt cx="0" cy="0"/>
        </a:xfrm>
      </p:grpSpPr>
      <p:sp>
        <p:nvSpPr>
          <p:cNvPr id="3" name="Rectángulo 2"/>
          <p:cNvSpPr/>
          <p:nvPr/>
        </p:nvSpPr>
        <p:spPr>
          <a:xfrm>
            <a:off x="419100" y="419100"/>
            <a:ext cx="8705850" cy="4247317"/>
          </a:xfrm>
          <a:prstGeom prst="rect">
            <a:avLst/>
          </a:prstGeom>
          <a:noFill/>
        </p:spPr>
        <p:txBody>
          <a:bodyPr wrap="square">
            <a:spAutoFit/>
          </a:bodyPr>
          <a:lstStyle/>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API NLP</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a:solidFill>
                  <a:schemeClr val="tx1">
                    <a:lumMod val="85000"/>
                    <a:lumOff val="15000"/>
                  </a:schemeClr>
                </a:solidFill>
                <a:latin typeface="Arial Rounded MT Bold" panose="020F0704030504030204" pitchFamily="34" charset="0"/>
              </a:rPr>
              <a:t>e integración de la interfaz de </a:t>
            </a:r>
            <a:r>
              <a:rPr lang="es-ES" sz="1600" b="1" dirty="0" smtClean="0">
                <a:solidFill>
                  <a:schemeClr val="tx1">
                    <a:lumMod val="85000"/>
                    <a:lumOff val="15000"/>
                  </a:schemeClr>
                </a:solidFill>
                <a:latin typeface="Arial Rounded MT Bold" panose="020F0704030504030204" pitchFamily="34" charset="0"/>
              </a:rPr>
              <a:t>usuario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a:solidFill>
                  <a:schemeClr val="tx1">
                    <a:lumMod val="85000"/>
                    <a:lumOff val="15000"/>
                  </a:schemeClr>
                </a:solidFill>
                <a:latin typeface="Arial Rounded MT Bold" panose="020F0704030504030204" pitchFamily="34" charset="0"/>
              </a:rPr>
              <a:t>e integración de las fuentes de datos </a:t>
            </a:r>
            <a:r>
              <a:rPr lang="es-ES" sz="1600" b="1" dirty="0" smtClean="0">
                <a:solidFill>
                  <a:schemeClr val="tx1">
                    <a:lumMod val="85000"/>
                    <a:lumOff val="15000"/>
                  </a:schemeClr>
                </a:solidFill>
                <a:latin typeface="Arial Rounded MT Bold" panose="020F0704030504030204" pitchFamily="34" charset="0"/>
              </a:rPr>
              <a:t>externas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Modelado </a:t>
            </a:r>
            <a:r>
              <a:rPr lang="es-ES" sz="1600" b="1" dirty="0">
                <a:solidFill>
                  <a:schemeClr val="tx1">
                    <a:lumMod val="85000"/>
                    <a:lumOff val="15000"/>
                  </a:schemeClr>
                </a:solidFill>
                <a:latin typeface="Arial Rounded MT Bold" panose="020F0704030504030204" pitchFamily="34" charset="0"/>
              </a:rPr>
              <a:t>de fuentes de datos internas (frigorífico</a:t>
            </a:r>
            <a:r>
              <a:rPr lang="es-ES" sz="1600" b="1" dirty="0" smtClean="0">
                <a:solidFill>
                  <a:schemeClr val="tx1">
                    <a:lumMod val="85000"/>
                    <a:lumOff val="15000"/>
                  </a:schemeClr>
                </a:solidFill>
                <a:latin typeface="Arial Rounded MT Bold" panose="020F0704030504030204" pitchFamily="34" charset="0"/>
              </a:rPr>
              <a:t>)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Definición </a:t>
            </a:r>
            <a:r>
              <a:rPr lang="es-ES" sz="1600" b="1" dirty="0">
                <a:solidFill>
                  <a:schemeClr val="tx1">
                    <a:lumMod val="85000"/>
                    <a:lumOff val="15000"/>
                  </a:schemeClr>
                </a:solidFill>
                <a:latin typeface="Arial Rounded MT Bold" panose="020F0704030504030204" pitchFamily="34" charset="0"/>
              </a:rPr>
              <a:t>de intenciones, entidades y variables de </a:t>
            </a:r>
            <a:r>
              <a:rPr lang="es-ES" sz="1600" b="1" dirty="0" smtClean="0">
                <a:solidFill>
                  <a:schemeClr val="tx1">
                    <a:lumMod val="85000"/>
                    <a:lumOff val="15000"/>
                  </a:schemeClr>
                </a:solidFill>
                <a:latin typeface="Arial Rounded MT Bold" panose="020F0704030504030204" pitchFamily="34" charset="0"/>
              </a:rPr>
              <a:t>contexto</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Diseño del flujo de la conversación</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Entrenamiento </a:t>
            </a:r>
            <a:r>
              <a:rPr lang="es-ES" sz="1600" b="1" dirty="0">
                <a:solidFill>
                  <a:schemeClr val="tx1">
                    <a:lumMod val="85000"/>
                    <a:lumOff val="15000"/>
                  </a:schemeClr>
                </a:solidFill>
                <a:latin typeface="Arial Rounded MT Bold" panose="020F0704030504030204" pitchFamily="34" charset="0"/>
              </a:rPr>
              <a:t>de intenciones y </a:t>
            </a:r>
            <a:r>
              <a:rPr lang="es-ES" sz="1600" b="1" dirty="0" smtClean="0">
                <a:solidFill>
                  <a:schemeClr val="tx1">
                    <a:lumMod val="85000"/>
                    <a:lumOff val="15000"/>
                  </a:schemeClr>
                </a:solidFill>
                <a:latin typeface="Arial Rounded MT Bold" panose="020F0704030504030204" pitchFamily="34" charset="0"/>
              </a:rPr>
              <a:t>entidades </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Implementación </a:t>
            </a:r>
            <a:r>
              <a:rPr lang="es-ES" sz="1600" b="1" dirty="0">
                <a:solidFill>
                  <a:schemeClr val="tx1">
                    <a:lumMod val="85000"/>
                    <a:lumOff val="15000"/>
                  </a:schemeClr>
                </a:solidFill>
                <a:latin typeface="Arial Rounded MT Bold" panose="020F0704030504030204" pitchFamily="34" charset="0"/>
              </a:rPr>
              <a:t>del flujo de la </a:t>
            </a:r>
            <a:r>
              <a:rPr lang="es-ES" sz="1600" b="1" dirty="0" smtClean="0">
                <a:solidFill>
                  <a:schemeClr val="tx1">
                    <a:lumMod val="85000"/>
                    <a:lumOff val="15000"/>
                  </a:schemeClr>
                </a:solidFill>
                <a:latin typeface="Arial Rounded MT Bold" panose="020F0704030504030204" pitchFamily="34" charset="0"/>
              </a:rPr>
              <a:t>conversación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Implementación </a:t>
            </a:r>
            <a:r>
              <a:rPr lang="es-ES" sz="1600" b="1" dirty="0">
                <a:solidFill>
                  <a:schemeClr val="tx1">
                    <a:lumMod val="85000"/>
                    <a:lumOff val="15000"/>
                  </a:schemeClr>
                </a:solidFill>
                <a:latin typeface="Arial Rounded MT Bold" panose="020F0704030504030204" pitchFamily="34" charset="0"/>
              </a:rPr>
              <a:t>de la aplicación </a:t>
            </a:r>
            <a:r>
              <a:rPr lang="es-ES" sz="1600" b="1" dirty="0" smtClean="0">
                <a:solidFill>
                  <a:schemeClr val="tx1">
                    <a:lumMod val="85000"/>
                    <a:lumOff val="15000"/>
                  </a:schemeClr>
                </a:solidFill>
                <a:latin typeface="Arial Rounded MT Bold" panose="020F0704030504030204" pitchFamily="34" charset="0"/>
              </a:rPr>
              <a:t>orquestadora </a:t>
            </a:r>
            <a:endParaRPr lang="es-ES" sz="1600" b="1" dirty="0">
              <a:solidFill>
                <a:schemeClr val="tx1">
                  <a:lumMod val="85000"/>
                  <a:lumOff val="15000"/>
                </a:schemeClr>
              </a:solidFill>
              <a:latin typeface="Arial Rounded MT Bold" panose="020F0704030504030204" pitchFamily="34" charset="0"/>
            </a:endParaRPr>
          </a:p>
        </p:txBody>
      </p:sp>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r"/>
            <a:r>
              <a:rPr lang="es-ES" sz="5400" dirty="0" smtClean="0">
                <a:solidFill>
                  <a:schemeClr val="bg1"/>
                </a:solidFill>
                <a:latin typeface="BadaBoom BB" panose="020B0603050302020204" pitchFamily="34" charset="0"/>
              </a:rPr>
              <a:t>METODOLOGÍA DE TRABAJO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814270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5012</TotalTime>
  <Words>1927</Words>
  <Application>Microsoft Office PowerPoint</Application>
  <PresentationFormat>Panorámica</PresentationFormat>
  <Paragraphs>255</Paragraphs>
  <Slides>33</Slides>
  <Notes>16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33</vt:i4>
      </vt:variant>
    </vt:vector>
  </HeadingPairs>
  <TitlesOfParts>
    <vt:vector size="43" baseType="lpstr">
      <vt:lpstr>Yu Mincho Demibold</vt:lpstr>
      <vt:lpstr>Aharoni</vt:lpstr>
      <vt:lpstr>Arial</vt:lpstr>
      <vt:lpstr>Arial Black</vt:lpstr>
      <vt:lpstr>Arial Rounded MT Bold</vt:lpstr>
      <vt:lpstr>BadaBoom BB</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Inmaculada Perea Fernández</dc:creator>
  <cp:lastModifiedBy>Inmaculada Perea Fernández</cp:lastModifiedBy>
  <cp:revision>257</cp:revision>
  <dcterms:created xsi:type="dcterms:W3CDTF">2017-11-22T19:44:45Z</dcterms:created>
  <dcterms:modified xsi:type="dcterms:W3CDTF">2018-03-18T14:09:14Z</dcterms:modified>
</cp:coreProperties>
</file>